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55" r:id="rId1"/>
  </p:sldMasterIdLst>
  <p:notesMasterIdLst>
    <p:notesMasterId r:id="rId26"/>
  </p:notesMasterIdLst>
  <p:handoutMasterIdLst>
    <p:handoutMasterId r:id="rId27"/>
  </p:handoutMasterIdLst>
  <p:sldIdLst>
    <p:sldId id="258" r:id="rId2"/>
    <p:sldId id="279" r:id="rId3"/>
    <p:sldId id="281" r:id="rId4"/>
    <p:sldId id="280" r:id="rId5"/>
    <p:sldId id="267" r:id="rId6"/>
    <p:sldId id="282" r:id="rId7"/>
    <p:sldId id="283" r:id="rId8"/>
    <p:sldId id="284" r:id="rId9"/>
    <p:sldId id="288" r:id="rId10"/>
    <p:sldId id="268" r:id="rId11"/>
    <p:sldId id="286" r:id="rId12"/>
    <p:sldId id="265" r:id="rId13"/>
    <p:sldId id="271" r:id="rId14"/>
    <p:sldId id="269" r:id="rId15"/>
    <p:sldId id="291" r:id="rId16"/>
    <p:sldId id="290" r:id="rId17"/>
    <p:sldId id="287" r:id="rId18"/>
    <p:sldId id="275" r:id="rId19"/>
    <p:sldId id="274" r:id="rId20"/>
    <p:sldId id="289" r:id="rId21"/>
    <p:sldId id="277" r:id="rId22"/>
    <p:sldId id="285" r:id="rId23"/>
    <p:sldId id="273" r:id="rId24"/>
    <p:sldId id="278" r:id="rId25"/>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6600CC"/>
    <a:srgbClr val="FF99FF"/>
    <a:srgbClr val="FFCC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466" autoAdjust="0"/>
    <p:restoredTop sz="94660"/>
  </p:normalViewPr>
  <p:slideViewPr>
    <p:cSldViewPr>
      <p:cViewPr varScale="1">
        <p:scale>
          <a:sx n="92" d="100"/>
          <a:sy n="92" d="100"/>
        </p:scale>
        <p:origin x="-808"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7" d="100"/>
          <a:sy n="57" d="100"/>
        </p:scale>
        <p:origin x="-1794"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charset="0"/>
              </a:defRPr>
            </a:lvl1pPr>
          </a:lstStyle>
          <a:p>
            <a:pPr>
              <a:defRPr/>
            </a:pPr>
            <a:r>
              <a:rPr lang="en-GB"/>
              <a:t>RBC BA Stage Management</a:t>
            </a:r>
          </a:p>
          <a:p>
            <a:pPr>
              <a:defRPr/>
            </a:pPr>
            <a:r>
              <a:rPr lang="en-GB"/>
              <a:t>Cultural Theory</a:t>
            </a:r>
          </a:p>
        </p:txBody>
      </p:sp>
      <p:sp>
        <p:nvSpPr>
          <p:cNvPr id="23555" name="Rectangle 3"/>
          <p:cNvSpPr>
            <a:spLocks noGrp="1" noChangeArrowheads="1"/>
          </p:cNvSpPr>
          <p:nvPr>
            <p:ph type="dt" sz="quarter"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charset="0"/>
              </a:defRPr>
            </a:lvl1pPr>
          </a:lstStyle>
          <a:p>
            <a:pPr>
              <a:defRPr/>
            </a:pPr>
            <a:r>
              <a:rPr lang="en-GB"/>
              <a:t>October 2002</a:t>
            </a:r>
          </a:p>
        </p:txBody>
      </p:sp>
      <p:sp>
        <p:nvSpPr>
          <p:cNvPr id="23556" name="Rectangle 4"/>
          <p:cNvSpPr>
            <a:spLocks noGrp="1" noChangeArrowheads="1"/>
          </p:cNvSpPr>
          <p:nvPr>
            <p:ph type="ftr" sz="quarter" idx="2"/>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charset="0"/>
              </a:defRPr>
            </a:lvl1pPr>
          </a:lstStyle>
          <a:p>
            <a:pPr>
              <a:defRPr/>
            </a:pPr>
            <a:endParaRPr lang="en-GB"/>
          </a:p>
        </p:txBody>
      </p:sp>
      <p:sp>
        <p:nvSpPr>
          <p:cNvPr id="23557" name="Rectangle 5"/>
          <p:cNvSpPr>
            <a:spLocks noGrp="1" noChangeArrowheads="1"/>
          </p:cNvSpPr>
          <p:nvPr>
            <p:ph type="sldNum" sz="quarter" idx="3"/>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charset="0"/>
              </a:defRPr>
            </a:lvl1pPr>
          </a:lstStyle>
          <a:p>
            <a:pPr>
              <a:defRPr/>
            </a:pPr>
            <a:fld id="{F3037E63-8003-534B-A186-A9062F1DD3E4}"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sz="1200">
                <a:latin typeface="Times New Roman" charset="0"/>
              </a:defRPr>
            </a:lvl1pPr>
          </a:lstStyle>
          <a:p>
            <a:pPr>
              <a:defRPr/>
            </a:pPr>
            <a:endParaRPr lang="en-GB"/>
          </a:p>
        </p:txBody>
      </p:sp>
      <p:sp>
        <p:nvSpPr>
          <p:cNvPr id="21507" name="Rectangle 3"/>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sz="1200">
                <a:latin typeface="Times New Roman" charset="0"/>
              </a:defRPr>
            </a:lvl1pPr>
          </a:lstStyle>
          <a:p>
            <a:pPr>
              <a:defRPr/>
            </a:pPr>
            <a:endParaRPr lang="en-GB"/>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1509" name="Rectangle 5"/>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1510"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sz="1200">
                <a:latin typeface="Times New Roman" charset="0"/>
              </a:defRPr>
            </a:lvl1pPr>
          </a:lstStyle>
          <a:p>
            <a:pPr>
              <a:defRPr/>
            </a:pPr>
            <a:endParaRPr lang="en-GB"/>
          </a:p>
        </p:txBody>
      </p:sp>
      <p:sp>
        <p:nvSpPr>
          <p:cNvPr id="21511"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sz="1200">
                <a:latin typeface="Times New Roman" charset="0"/>
              </a:defRPr>
            </a:lvl1pPr>
          </a:lstStyle>
          <a:p>
            <a:pPr>
              <a:defRPr/>
            </a:pPr>
            <a:fld id="{955E16E3-CFFF-8B46-A276-17F20EF9D72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76FDFFD5-A578-CD4C-822D-FF547FAD4DCF}" type="slidenum">
              <a:rPr lang="en-GB"/>
              <a:pPr/>
              <a:t>1</a:t>
            </a:fld>
            <a:endParaRPr lang="en-GB"/>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w="9525"/>
        </p:spPr>
        <p:txBody>
          <a:bodyPr/>
          <a:lstStyle/>
          <a:p>
            <a:pPr eaLnBrk="1" hangingPunct="1"/>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AF725539-DC74-BD48-9911-B73F6E35E491}" type="slidenum">
              <a:rPr lang="en-GB"/>
              <a:pPr/>
              <a:t>19</a:t>
            </a:fld>
            <a:endParaRPr lang="en-GB"/>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w="9525"/>
        </p:spPr>
        <p:txBody>
          <a:bodyPr/>
          <a:lstStyle/>
          <a:p>
            <a:pPr eaLnBrk="1" hangingPunct="1"/>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1B7D7240-31EC-7A46-B897-2A9E933B19C3}" type="slidenum">
              <a:rPr lang="en-GB"/>
              <a:pPr/>
              <a:t>21</a:t>
            </a:fld>
            <a:endParaRPr lang="en-GB"/>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p:spPr>
        <p:txBody>
          <a:bodyPr/>
          <a:lstStyle/>
          <a:p>
            <a:pPr eaLnBrk="1" hangingPunct="1"/>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FF75EF66-D2BE-BB43-B3E3-40CAA48ADE21}" type="slidenum">
              <a:rPr lang="en-GB"/>
              <a:pPr/>
              <a:t>23</a:t>
            </a:fld>
            <a:endParaRPr lang="en-GB"/>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w="9525"/>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9AC51058-73A4-3343-A7D4-712B82645EC5}" type="slidenum">
              <a:rPr lang="en-GB"/>
              <a:pPr/>
              <a:t>5</a:t>
            </a:fld>
            <a:endParaRPr lang="en-GB"/>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w="9525"/>
        </p:spPr>
        <p:txBody>
          <a:bodyPr/>
          <a:lstStyle/>
          <a:p>
            <a:pPr eaLnBrk="1" hangingPunct="1"/>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C38CAEF5-8E49-3041-80D8-F376CA2D5CBD}" type="slidenum">
              <a:rPr lang="en-GB"/>
              <a:pPr/>
              <a:t>10</a:t>
            </a:fld>
            <a:endParaRPr lang="en-GB"/>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w="9525"/>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C38CAEF5-8E49-3041-80D8-F376CA2D5CBD}" type="slidenum">
              <a:rPr lang="en-GB"/>
              <a:pPr/>
              <a:t>11</a:t>
            </a:fld>
            <a:endParaRPr lang="en-GB"/>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w="9525"/>
        </p:spPr>
        <p:txBody>
          <a:bodyPr/>
          <a:lstStyle/>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21F78FF3-8963-8C4B-8819-12990BC6DDB0}" type="slidenum">
              <a:rPr lang="en-GB"/>
              <a:pPr/>
              <a:t>12</a:t>
            </a:fld>
            <a:endParaRPr lang="en-GB"/>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w="9525"/>
        </p:spPr>
        <p:txBody>
          <a:bodyPr/>
          <a:lstStyle/>
          <a:p>
            <a:pPr eaLnBrk="1" hangingPunct="1"/>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7A97DA9A-32F2-BC4F-A881-5BF916BE6DB4}" type="slidenum">
              <a:rPr lang="en-GB"/>
              <a:pPr/>
              <a:t>13</a:t>
            </a:fld>
            <a:endParaRPr lang="en-GB"/>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w="9525"/>
        </p:spPr>
        <p:txBody>
          <a:bodyPr/>
          <a:lstStyle/>
          <a:p>
            <a:pPr eaLnBrk="1" hangingPunct="1"/>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A3EE5832-917E-A249-9B07-6B04173E88A5}" type="slidenum">
              <a:rPr lang="en-GB"/>
              <a:pPr/>
              <a:t>14</a:t>
            </a:fld>
            <a:endParaRPr lang="en-GB"/>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w="9525"/>
        </p:spPr>
        <p:txBody>
          <a:bodyPr/>
          <a:lstStyle/>
          <a:p>
            <a:pPr eaLnBrk="1" hangingPunct="1"/>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A3EE5832-917E-A249-9B07-6B04173E88A5}" type="slidenum">
              <a:rPr lang="en-GB"/>
              <a:pPr/>
              <a:t>17</a:t>
            </a:fld>
            <a:endParaRPr lang="en-GB"/>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w="9525"/>
        </p:spPr>
        <p:txBody>
          <a:bodyPr/>
          <a:lstStyle/>
          <a:p>
            <a:pPr eaLnBrk="1" hangingPunct="1"/>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8185DE4B-E8B1-B046-8BA4-DB5170302354}" type="slidenum">
              <a:rPr lang="en-GB"/>
              <a:pPr/>
              <a:t>18</a:t>
            </a:fld>
            <a:endParaRPr lang="en-GB"/>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w="9525"/>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1588" y="0"/>
            <a:ext cx="9145588" cy="6859588"/>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2133600" y="3124200"/>
            <a:ext cx="5459413" cy="133350"/>
          </a:xfrm>
          <a:prstGeom prst="rect">
            <a:avLst/>
          </a:prstGeom>
          <a:noFill/>
          <a:ln w="9525">
            <a:noFill/>
            <a:miter lim="800000"/>
            <a:headEnd/>
            <a:tailEnd/>
          </a:ln>
        </p:spPr>
      </p:pic>
      <p:sp>
        <p:nvSpPr>
          <p:cNvPr id="44036" name="Rectangle 4"/>
          <p:cNvSpPr>
            <a:spLocks noGrp="1" noChangeArrowheads="1"/>
          </p:cNvSpPr>
          <p:nvPr>
            <p:ph type="ctrTitle"/>
          </p:nvPr>
        </p:nvSpPr>
        <p:spPr>
          <a:xfrm>
            <a:off x="1524000" y="1752600"/>
            <a:ext cx="7162800" cy="1371600"/>
          </a:xfrm>
        </p:spPr>
        <p:txBody>
          <a:bodyPr/>
          <a:lstStyle>
            <a:lvl1pPr>
              <a:defRPr>
                <a:solidFill>
                  <a:schemeClr val="tx2"/>
                </a:solidFill>
              </a:defRPr>
            </a:lvl1pPr>
          </a:lstStyle>
          <a:p>
            <a:r>
              <a:rPr lang="en-US"/>
              <a:t>Click to edit Master title style</a:t>
            </a:r>
          </a:p>
        </p:txBody>
      </p:sp>
      <p:sp>
        <p:nvSpPr>
          <p:cNvPr id="44037" name="Rectangle 5"/>
          <p:cNvSpPr>
            <a:spLocks noGrp="1" noChangeArrowheads="1"/>
          </p:cNvSpPr>
          <p:nvPr>
            <p:ph type="subTitle" idx="1"/>
          </p:nvPr>
        </p:nvSpPr>
        <p:spPr>
          <a:xfrm>
            <a:off x="1524000" y="3352800"/>
            <a:ext cx="7162800" cy="1752600"/>
          </a:xfrm>
        </p:spPr>
        <p:txBody>
          <a:bodyPr/>
          <a:lstStyle>
            <a:lvl1pPr marL="0" indent="0" algn="ctr">
              <a:buFontTx/>
              <a:buNone/>
              <a:defRPr>
                <a:solidFill>
                  <a:schemeClr val="tx2"/>
                </a:solidFill>
              </a:defRPr>
            </a:lvl1pPr>
          </a:lstStyle>
          <a:p>
            <a:r>
              <a:rPr lang="en-US"/>
              <a:t>Click to edit Master subtitle style</a:t>
            </a:r>
          </a:p>
        </p:txBody>
      </p:sp>
      <p:sp>
        <p:nvSpPr>
          <p:cNvPr id="6" name="Rectangle 6"/>
          <p:cNvSpPr>
            <a:spLocks noGrp="1" noChangeArrowheads="1"/>
          </p:cNvSpPr>
          <p:nvPr>
            <p:ph type="dt" sz="half" idx="10"/>
          </p:nvPr>
        </p:nvSpPr>
        <p:spPr>
          <a:xfrm>
            <a:off x="1524000" y="6248400"/>
            <a:ext cx="1905000" cy="457200"/>
          </a:xfrm>
        </p:spPr>
        <p:txBody>
          <a:bodyPr/>
          <a:lstStyle>
            <a:lvl1pPr eaLnBrk="1" hangingPunct="1">
              <a:defRPr kumimoji="1">
                <a:solidFill>
                  <a:schemeClr val="tx2"/>
                </a:solidFill>
              </a:defRPr>
            </a:lvl1pPr>
          </a:lstStyle>
          <a:p>
            <a:pPr>
              <a:defRPr/>
            </a:pPr>
            <a:endParaRPr lang="en-US"/>
          </a:p>
        </p:txBody>
      </p:sp>
      <p:sp>
        <p:nvSpPr>
          <p:cNvPr id="7" name="Rectangle 7"/>
          <p:cNvSpPr>
            <a:spLocks noGrp="1" noChangeArrowheads="1"/>
          </p:cNvSpPr>
          <p:nvPr>
            <p:ph type="ftr" sz="quarter" idx="11"/>
          </p:nvPr>
        </p:nvSpPr>
        <p:spPr>
          <a:xfrm>
            <a:off x="3657600" y="6248400"/>
            <a:ext cx="2895600" cy="457200"/>
          </a:xfrm>
        </p:spPr>
        <p:txBody>
          <a:bodyPr/>
          <a:lstStyle>
            <a:lvl1pPr eaLnBrk="1" hangingPunct="1">
              <a:defRPr kumimoji="1">
                <a:solidFill>
                  <a:schemeClr val="tx2"/>
                </a:solidFill>
              </a:defRPr>
            </a:lvl1pPr>
          </a:lstStyle>
          <a:p>
            <a:pPr>
              <a:defRPr/>
            </a:pPr>
            <a:endParaRPr lang="en-US"/>
          </a:p>
        </p:txBody>
      </p:sp>
      <p:sp>
        <p:nvSpPr>
          <p:cNvPr id="8" name="Rectangle 8"/>
          <p:cNvSpPr>
            <a:spLocks noGrp="1" noChangeArrowheads="1"/>
          </p:cNvSpPr>
          <p:nvPr>
            <p:ph type="sldNum" sz="quarter" idx="12"/>
          </p:nvPr>
        </p:nvSpPr>
        <p:spPr>
          <a:xfrm>
            <a:off x="6781800" y="6248400"/>
            <a:ext cx="1905000" cy="457200"/>
          </a:xfrm>
        </p:spPr>
        <p:txBody>
          <a:bodyPr/>
          <a:lstStyle>
            <a:lvl1pPr eaLnBrk="1" hangingPunct="1">
              <a:defRPr kumimoji="1">
                <a:solidFill>
                  <a:schemeClr val="tx2"/>
                </a:solidFill>
              </a:defRPr>
            </a:lvl1pPr>
          </a:lstStyle>
          <a:p>
            <a:pPr>
              <a:defRPr/>
            </a:pPr>
            <a:fld id="{3482A876-64F2-4042-8EE1-375EBDA8517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FD946DB5-2A77-3C4E-A930-36BFBBB21BC7}"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533400"/>
            <a:ext cx="1943100" cy="55626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85800" y="533400"/>
            <a:ext cx="5676900" cy="55626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2E00A2BE-8520-EA42-834F-46B4E92DCCB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9CE369FA-BC2D-F24C-ABCE-2E42AC22A2A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
        <p:nvSpPr>
          <p:cNvPr id="6" name="Rectangle 8"/>
          <p:cNvSpPr>
            <a:spLocks noGrp="1" noChangeArrowheads="1"/>
          </p:cNvSpPr>
          <p:nvPr>
            <p:ph type="sldNum" sz="quarter" idx="12"/>
          </p:nvPr>
        </p:nvSpPr>
        <p:spPr>
          <a:ln/>
        </p:spPr>
        <p:txBody>
          <a:bodyPr/>
          <a:lstStyle>
            <a:lvl1pPr>
              <a:defRPr/>
            </a:lvl1pPr>
          </a:lstStyle>
          <a:p>
            <a:pPr>
              <a:defRPr/>
            </a:pPr>
            <a:fld id="{D431ADA7-7E16-FD44-BE38-170CCE51E1F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D2634C03-D076-D14E-A050-9151C382A52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
        <p:nvSpPr>
          <p:cNvPr id="9" name="Rectangle 8"/>
          <p:cNvSpPr>
            <a:spLocks noGrp="1" noChangeArrowheads="1"/>
          </p:cNvSpPr>
          <p:nvPr>
            <p:ph type="sldNum" sz="quarter" idx="12"/>
          </p:nvPr>
        </p:nvSpPr>
        <p:spPr>
          <a:ln/>
        </p:spPr>
        <p:txBody>
          <a:bodyPr/>
          <a:lstStyle>
            <a:lvl1pPr>
              <a:defRPr/>
            </a:lvl1pPr>
          </a:lstStyle>
          <a:p>
            <a:pPr>
              <a:defRPr/>
            </a:pPr>
            <a:fld id="{A0F81E03-818E-934A-9287-C18A139EBB1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
        <p:nvSpPr>
          <p:cNvPr id="5" name="Rectangle 8"/>
          <p:cNvSpPr>
            <a:spLocks noGrp="1" noChangeArrowheads="1"/>
          </p:cNvSpPr>
          <p:nvPr>
            <p:ph type="sldNum" sz="quarter" idx="12"/>
          </p:nvPr>
        </p:nvSpPr>
        <p:spPr>
          <a:ln/>
        </p:spPr>
        <p:txBody>
          <a:bodyPr/>
          <a:lstStyle>
            <a:lvl1pPr>
              <a:defRPr/>
            </a:lvl1pPr>
          </a:lstStyle>
          <a:p>
            <a:pPr>
              <a:defRPr/>
            </a:pPr>
            <a:fld id="{DFD5EDD2-624C-134A-BC71-CA429F45793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
        <p:nvSpPr>
          <p:cNvPr id="4" name="Rectangle 8"/>
          <p:cNvSpPr>
            <a:spLocks noGrp="1" noChangeArrowheads="1"/>
          </p:cNvSpPr>
          <p:nvPr>
            <p:ph type="sldNum" sz="quarter" idx="12"/>
          </p:nvPr>
        </p:nvSpPr>
        <p:spPr>
          <a:ln/>
        </p:spPr>
        <p:txBody>
          <a:bodyPr/>
          <a:lstStyle>
            <a:lvl1pPr>
              <a:defRPr/>
            </a:lvl1pPr>
          </a:lstStyle>
          <a:p>
            <a:pPr>
              <a:defRPr/>
            </a:pPr>
            <a:fld id="{3DD952E9-5B1D-4E4B-B062-919684D0191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92040197-73E8-AE48-93FB-CA3FA9E0088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
        <p:nvSpPr>
          <p:cNvPr id="7" name="Rectangle 8"/>
          <p:cNvSpPr>
            <a:spLocks noGrp="1" noChangeArrowheads="1"/>
          </p:cNvSpPr>
          <p:nvPr>
            <p:ph type="sldNum" sz="quarter" idx="12"/>
          </p:nvPr>
        </p:nvSpPr>
        <p:spPr>
          <a:ln/>
        </p:spPr>
        <p:txBody>
          <a:bodyPr/>
          <a:lstStyle>
            <a:lvl1pPr>
              <a:defRPr/>
            </a:lvl1pPr>
          </a:lstStyle>
          <a:p>
            <a:pPr>
              <a:defRPr/>
            </a:pPr>
            <a:fld id="{6C183985-4A08-F945-BA5D-E9FC0BFF01A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3"/>
          <a:srcRect/>
          <a:stretch>
            <a:fillRect/>
          </a:stretch>
        </p:blipFill>
        <p:spPr bwMode="auto">
          <a:xfrm>
            <a:off x="-1588" y="-1588"/>
            <a:ext cx="9145588" cy="6859588"/>
          </a:xfrm>
          <a:prstGeom prst="rect">
            <a:avLst/>
          </a:prstGeom>
          <a:noFill/>
          <a:ln w="9525">
            <a:noFill/>
            <a:miter lim="800000"/>
            <a:headEnd/>
            <a:tailEnd/>
          </a:ln>
        </p:spPr>
      </p:pic>
      <p:pic>
        <p:nvPicPr>
          <p:cNvPr id="1027" name="Picture 3"/>
          <p:cNvPicPr>
            <a:picLocks noChangeAspect="1" noChangeArrowheads="1"/>
          </p:cNvPicPr>
          <p:nvPr/>
        </p:nvPicPr>
        <p:blipFill>
          <a:blip r:embed="rId14"/>
          <a:srcRect/>
          <a:stretch>
            <a:fillRect/>
          </a:stretch>
        </p:blipFill>
        <p:spPr bwMode="auto">
          <a:xfrm>
            <a:off x="1150938" y="1676400"/>
            <a:ext cx="6697662" cy="123825"/>
          </a:xfrm>
          <a:prstGeom prst="rect">
            <a:avLst/>
          </a:prstGeom>
          <a:noFill/>
          <a:ln w="9525">
            <a:noFill/>
            <a:miter lim="800000"/>
            <a:headEnd/>
            <a:tailEnd/>
          </a:ln>
        </p:spPr>
      </p:pic>
      <p:sp>
        <p:nvSpPr>
          <p:cNvPr id="1028" name="Rectangle 4"/>
          <p:cNvSpPr>
            <a:spLocks noGrp="1" noChangeArrowheads="1"/>
          </p:cNvSpPr>
          <p:nvPr>
            <p:ph type="title"/>
          </p:nvPr>
        </p:nvSpPr>
        <p:spPr bwMode="auto">
          <a:xfrm>
            <a:off x="685800" y="533400"/>
            <a:ext cx="7772400" cy="1295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9" name="Rectangle 5"/>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3014" name="Rectangle 6"/>
          <p:cNvSpPr>
            <a:spLocks noGrp="1" noChangeArrowheads="1"/>
          </p:cNvSpPr>
          <p:nvPr>
            <p:ph type="dt" sz="half" idx="2"/>
          </p:nvPr>
        </p:nvSpPr>
        <p:spPr bwMode="auto">
          <a:xfrm>
            <a:off x="685800" y="61372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ea typeface="+mn-ea"/>
                <a:cs typeface="+mn-cs"/>
              </a:defRPr>
            </a:lvl1pPr>
          </a:lstStyle>
          <a:p>
            <a:pPr>
              <a:defRPr/>
            </a:pPr>
            <a:endParaRPr lang="en-US"/>
          </a:p>
        </p:txBody>
      </p:sp>
      <p:sp>
        <p:nvSpPr>
          <p:cNvPr id="43015" name="Rectangle 7"/>
          <p:cNvSpPr>
            <a:spLocks noGrp="1" noChangeArrowheads="1"/>
          </p:cNvSpPr>
          <p:nvPr>
            <p:ph type="ftr" sz="quarter" idx="3"/>
          </p:nvPr>
        </p:nvSpPr>
        <p:spPr bwMode="auto">
          <a:xfrm>
            <a:off x="3124200" y="6137275"/>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ea typeface="+mn-ea"/>
                <a:cs typeface="+mn-cs"/>
              </a:defRPr>
            </a:lvl1pPr>
          </a:lstStyle>
          <a:p>
            <a:pPr>
              <a:defRPr/>
            </a:pPr>
            <a:endParaRPr lang="en-US"/>
          </a:p>
        </p:txBody>
      </p:sp>
      <p:sp>
        <p:nvSpPr>
          <p:cNvPr id="43016" name="Rectangle 8"/>
          <p:cNvSpPr>
            <a:spLocks noGrp="1" noChangeArrowheads="1"/>
          </p:cNvSpPr>
          <p:nvPr>
            <p:ph type="sldNum" sz="quarter" idx="4"/>
          </p:nvPr>
        </p:nvSpPr>
        <p:spPr bwMode="auto">
          <a:xfrm>
            <a:off x="6553200" y="6137275"/>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ea typeface="+mn-ea"/>
                <a:cs typeface="+mn-cs"/>
              </a:defRPr>
            </a:lvl1pPr>
          </a:lstStyle>
          <a:p>
            <a:pPr>
              <a:defRPr/>
            </a:pPr>
            <a:fld id="{6DA47456-949F-F241-8242-5DA2965D33A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8"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rtl="0" eaLnBrk="0" fontAlgn="base" hangingPunct="0">
        <a:spcBef>
          <a:spcPct val="0"/>
        </a:spcBef>
        <a:spcAft>
          <a:spcPct val="0"/>
        </a:spcAft>
        <a:defRPr kumimoji="1" sz="4400" b="1">
          <a:solidFill>
            <a:schemeClr val="tx1"/>
          </a:solidFill>
          <a:latin typeface="+mj-lt"/>
          <a:ea typeface="+mj-ea"/>
          <a:cs typeface="+mj-cs"/>
        </a:defRPr>
      </a:lvl1pPr>
      <a:lvl2pPr algn="ctr" rtl="0" eaLnBrk="0" fontAlgn="base" hangingPunct="0">
        <a:spcBef>
          <a:spcPct val="0"/>
        </a:spcBef>
        <a:spcAft>
          <a:spcPct val="0"/>
        </a:spcAft>
        <a:defRPr kumimoji="1" sz="4400" b="1">
          <a:solidFill>
            <a:schemeClr val="tx1"/>
          </a:solidFill>
          <a:latin typeface="Arial" charset="0"/>
          <a:ea typeface="ＭＳ Ｐゴシック" charset="-128"/>
          <a:cs typeface="ＭＳ Ｐゴシック" charset="-128"/>
        </a:defRPr>
      </a:lvl2pPr>
      <a:lvl3pPr algn="ctr" rtl="0" eaLnBrk="0" fontAlgn="base" hangingPunct="0">
        <a:spcBef>
          <a:spcPct val="0"/>
        </a:spcBef>
        <a:spcAft>
          <a:spcPct val="0"/>
        </a:spcAft>
        <a:defRPr kumimoji="1" sz="4400" b="1">
          <a:solidFill>
            <a:schemeClr val="tx1"/>
          </a:solidFill>
          <a:latin typeface="Arial" charset="0"/>
          <a:ea typeface="ＭＳ Ｐゴシック" charset="-128"/>
          <a:cs typeface="ＭＳ Ｐゴシック" charset="-128"/>
        </a:defRPr>
      </a:lvl3pPr>
      <a:lvl4pPr algn="ctr" rtl="0" eaLnBrk="0" fontAlgn="base" hangingPunct="0">
        <a:spcBef>
          <a:spcPct val="0"/>
        </a:spcBef>
        <a:spcAft>
          <a:spcPct val="0"/>
        </a:spcAft>
        <a:defRPr kumimoji="1" sz="4400" b="1">
          <a:solidFill>
            <a:schemeClr val="tx1"/>
          </a:solidFill>
          <a:latin typeface="Arial" charset="0"/>
          <a:ea typeface="ＭＳ Ｐゴシック" charset="-128"/>
          <a:cs typeface="ＭＳ Ｐゴシック" charset="-128"/>
        </a:defRPr>
      </a:lvl4pPr>
      <a:lvl5pPr algn="ctr" rtl="0" eaLnBrk="0" fontAlgn="base" hangingPunct="0">
        <a:spcBef>
          <a:spcPct val="0"/>
        </a:spcBef>
        <a:spcAft>
          <a:spcPct val="0"/>
        </a:spcAft>
        <a:defRPr kumimoji="1" sz="4400" b="1">
          <a:solidFill>
            <a:schemeClr val="tx1"/>
          </a:solidFill>
          <a:latin typeface="Arial" charset="0"/>
          <a:ea typeface="ＭＳ Ｐゴシック" charset="-128"/>
          <a:cs typeface="ＭＳ Ｐゴシック" charset="-128"/>
        </a:defRPr>
      </a:lvl5pPr>
      <a:lvl6pPr marL="457200" algn="ctr" rtl="0" fontAlgn="base">
        <a:spcBef>
          <a:spcPct val="0"/>
        </a:spcBef>
        <a:spcAft>
          <a:spcPct val="0"/>
        </a:spcAft>
        <a:defRPr kumimoji="1" sz="4400" b="1">
          <a:solidFill>
            <a:schemeClr val="tx1"/>
          </a:solidFill>
          <a:latin typeface="Arial" charset="0"/>
          <a:ea typeface="ＭＳ Ｐゴシック" charset="-128"/>
          <a:cs typeface="ＭＳ Ｐゴシック" charset="-128"/>
        </a:defRPr>
      </a:lvl6pPr>
      <a:lvl7pPr marL="914400" algn="ctr" rtl="0" fontAlgn="base">
        <a:spcBef>
          <a:spcPct val="0"/>
        </a:spcBef>
        <a:spcAft>
          <a:spcPct val="0"/>
        </a:spcAft>
        <a:defRPr kumimoji="1" sz="4400" b="1">
          <a:solidFill>
            <a:schemeClr val="tx1"/>
          </a:solidFill>
          <a:latin typeface="Arial" charset="0"/>
          <a:ea typeface="ＭＳ Ｐゴシック" charset="-128"/>
          <a:cs typeface="ＭＳ Ｐゴシック" charset="-128"/>
        </a:defRPr>
      </a:lvl7pPr>
      <a:lvl8pPr marL="1371600" algn="ctr" rtl="0" fontAlgn="base">
        <a:spcBef>
          <a:spcPct val="0"/>
        </a:spcBef>
        <a:spcAft>
          <a:spcPct val="0"/>
        </a:spcAft>
        <a:defRPr kumimoji="1" sz="4400" b="1">
          <a:solidFill>
            <a:schemeClr val="tx1"/>
          </a:solidFill>
          <a:latin typeface="Arial" charset="0"/>
          <a:ea typeface="ＭＳ Ｐゴシック" charset="-128"/>
          <a:cs typeface="ＭＳ Ｐゴシック" charset="-128"/>
        </a:defRPr>
      </a:lvl8pPr>
      <a:lvl9pPr marL="1828800" algn="ctr" rtl="0" fontAlgn="base">
        <a:spcBef>
          <a:spcPct val="0"/>
        </a:spcBef>
        <a:spcAft>
          <a:spcPct val="0"/>
        </a:spcAft>
        <a:defRPr kumimoji="1" sz="4400" b="1">
          <a:solidFill>
            <a:schemeClr val="tx1"/>
          </a:solidFill>
          <a:latin typeface="Arial"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image" Target="../media/image16.png"/><Relationship Id="rId1" Type="http://schemas.openxmlformats.org/officeDocument/2006/relationships/video" Target="file://localhost/Users/anyauthorisedemployee/Movies/Postmodernism/A_Comedian_s_View_on_Postmodernism.mp4" TargetMode="Externa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video" Target="file://localhost/Users/anyauthorisedemployee/Movies/Postmodernism/Stranglers%20-%20No%20More%20Heroes.mp4" TargetMode="External"/><Relationship Id="rId2" Type="http://schemas.openxmlformats.org/officeDocument/2006/relationships/slideLayout" Target="../slideLayouts/slideLayout2.xml"/><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18.png"/><Relationship Id="rId1" Type="http://schemas.openxmlformats.org/officeDocument/2006/relationships/video" Target="file://localhost/Users/anyauthorisedemployee/Movies/Postmodernism/The_Post_Postmodern_Condition.mp4" TargetMode="Externa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video" Target="file://localhost/Users/anyauthorisedemployee/Movies/Postmodernism/Bourdieu_about_L_vi-Strauss.mp4" TargetMode="External"/><Relationship Id="rId2" Type="http://schemas.openxmlformats.org/officeDocument/2006/relationships/slideLayout" Target="../slideLayouts/slideLayout2.xml"/><Relationship Id="rId3"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2.xml.rels><?xml version="1.0" encoding="UTF-8" standalone="yes"?>
<Relationships xmlns="http://schemas.openxmlformats.org/package/2006/relationships"><Relationship Id="rId1" Type="http://schemas.openxmlformats.org/officeDocument/2006/relationships/video" Target="file://localhost/Users/anyauthorisedemployee/Movies/3%20diversity%20movies/Richard%20Florida_s%20Who_s%20Your%20City_.mp4" TargetMode="External"/><Relationship Id="rId2" Type="http://schemas.openxmlformats.org/officeDocument/2006/relationships/slideLayout" Target="../slideLayouts/slideLayout2.xml"/><Relationship Id="rId3"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video" Target="file://localhost/Users/anyauthorisedemployee/Movies/Postmodernism/Looney%20Tunes%20What_s%20Opera,%20Doc%20clip.mp4" TargetMode="External"/><Relationship Id="rId2" Type="http://schemas.openxmlformats.org/officeDocument/2006/relationships/slideLayout" Target="../slideLayouts/slideLayout2.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hyperlink" Target="http://en.wikipedia.org/wiki/Theodor_W._Adorno" TargetMode="External"/><Relationship Id="rId4" Type="http://schemas.openxmlformats.org/officeDocument/2006/relationships/hyperlink" Target="http://en.wikipedia.org/wiki/Minima_Moralia" TargetMode="External"/><Relationship Id="rId1" Type="http://schemas.openxmlformats.org/officeDocument/2006/relationships/slideLayout" Target="../slideLayouts/slideLayout2.xml"/><Relationship Id="rId2" Type="http://schemas.openxmlformats.org/officeDocument/2006/relationships/hyperlink" Target="http://en.wikipedia.org/wiki/Theodor_Adorno"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p:txBody>
          <a:bodyPr/>
          <a:lstStyle/>
          <a:p>
            <a:pPr eaLnBrk="1" hangingPunct="1"/>
            <a:r>
              <a:rPr kumimoji="0" lang="en-GB"/>
              <a:t>Postmodern Culture </a:t>
            </a:r>
          </a:p>
        </p:txBody>
      </p:sp>
      <p:sp>
        <p:nvSpPr>
          <p:cNvPr id="15363" name="Rectangle 3"/>
          <p:cNvSpPr>
            <a:spLocks noGrp="1" noChangeArrowheads="1"/>
          </p:cNvSpPr>
          <p:nvPr>
            <p:ph type="subTitle" idx="1"/>
          </p:nvPr>
        </p:nvSpPr>
        <p:spPr/>
        <p:txBody>
          <a:bodyPr/>
          <a:lstStyle/>
          <a:p>
            <a:pPr eaLnBrk="1" hangingPunct="1"/>
            <a:r>
              <a:rPr kumimoji="0" lang="en-GB"/>
              <a:t>SM202; OLA203:  Cultural theory</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kumimoji="0" lang="en-GB">
                <a:latin typeface="NEWCENTURYSCHLBK" charset="0"/>
              </a:rPr>
              <a:t>Cultural values in theatre?</a:t>
            </a:r>
          </a:p>
        </p:txBody>
      </p:sp>
      <p:sp>
        <p:nvSpPr>
          <p:cNvPr id="27651" name="Rectangle 3"/>
          <p:cNvSpPr>
            <a:spLocks noGrp="1" noChangeArrowheads="1"/>
          </p:cNvSpPr>
          <p:nvPr>
            <p:ph type="body" idx="1"/>
          </p:nvPr>
        </p:nvSpPr>
        <p:spPr/>
        <p:txBody>
          <a:bodyPr/>
          <a:lstStyle/>
          <a:p>
            <a:pPr lvl="2" eaLnBrk="1" hangingPunct="1">
              <a:lnSpc>
                <a:spcPct val="90000"/>
              </a:lnSpc>
            </a:pPr>
            <a:r>
              <a:rPr kumimoji="0" lang="en-GB" dirty="0" err="1"/>
              <a:t>Commodification</a:t>
            </a:r>
            <a:r>
              <a:rPr kumimoji="0" lang="en-GB" dirty="0"/>
              <a:t> of culture, of celebrity</a:t>
            </a:r>
          </a:p>
          <a:p>
            <a:pPr lvl="2" eaLnBrk="1" hangingPunct="1">
              <a:lnSpc>
                <a:spcPct val="90000"/>
              </a:lnSpc>
            </a:pPr>
            <a:r>
              <a:rPr kumimoji="0" lang="en-GB" dirty="0"/>
              <a:t>A search for ‘authentic’ experience</a:t>
            </a:r>
          </a:p>
          <a:p>
            <a:pPr lvl="2" eaLnBrk="1" hangingPunct="1">
              <a:lnSpc>
                <a:spcPct val="90000"/>
              </a:lnSpc>
            </a:pPr>
            <a:r>
              <a:rPr kumimoji="0" lang="en-GB" dirty="0"/>
              <a:t>“Consumption as a symbolic act of creativity” </a:t>
            </a:r>
            <a:r>
              <a:rPr kumimoji="0" lang="en-GB" sz="1200" dirty="0"/>
              <a:t>(Paul Willis</a:t>
            </a:r>
            <a:r>
              <a:rPr kumimoji="0" lang="en-GB" sz="1200" dirty="0" smtClean="0"/>
              <a:t>)</a:t>
            </a:r>
            <a:endParaRPr kumimoji="0" lang="en-GB" sz="1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kumimoji="0" lang="en-GB">
                <a:latin typeface="NEWCENTURYSCHLBK" charset="0"/>
              </a:rPr>
              <a:t>Cultural values in theatre?</a:t>
            </a:r>
          </a:p>
        </p:txBody>
      </p:sp>
      <p:sp>
        <p:nvSpPr>
          <p:cNvPr id="27651" name="Rectangle 3"/>
          <p:cNvSpPr>
            <a:spLocks noGrp="1" noChangeArrowheads="1"/>
          </p:cNvSpPr>
          <p:nvPr>
            <p:ph type="body" idx="1"/>
          </p:nvPr>
        </p:nvSpPr>
        <p:spPr/>
        <p:txBody>
          <a:bodyPr/>
          <a:lstStyle/>
          <a:p>
            <a:pPr lvl="2" eaLnBrk="1" hangingPunct="1">
              <a:lnSpc>
                <a:spcPct val="90000"/>
              </a:lnSpc>
            </a:pPr>
            <a:r>
              <a:rPr kumimoji="0" lang="en-GB" dirty="0" smtClean="0"/>
              <a:t>“Cultural communication is ceasing to be a process of listening to the voices of others.  Grounded aesthetics is the insistence that popular culture is consumed on the basis of use, rather than on the basis - as with high or dominant culture - of the supposed inherent and </a:t>
            </a:r>
            <a:r>
              <a:rPr kumimoji="0" lang="en-GB" dirty="0" err="1" smtClean="0"/>
              <a:t>ahistorical</a:t>
            </a:r>
            <a:r>
              <a:rPr kumimoji="0" lang="en-GB" dirty="0" smtClean="0"/>
              <a:t> qualities of a text or practice.” </a:t>
            </a:r>
            <a:r>
              <a:rPr kumimoji="0" lang="en-GB" sz="1200" dirty="0" smtClean="0"/>
              <a:t>Storey J </a:t>
            </a:r>
            <a:r>
              <a:rPr kumimoji="0" lang="en-GB" sz="1200" i="1" dirty="0" smtClean="0"/>
              <a:t>op cit</a:t>
            </a:r>
            <a:r>
              <a:rPr kumimoji="0" lang="en-GB" sz="1200" dirty="0" smtClean="0"/>
              <a:t> p213</a:t>
            </a:r>
            <a:endParaRPr kumimoji="0"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kumimoji="0" lang="en-GB"/>
              <a:t>Structuralism: </a:t>
            </a:r>
          </a:p>
        </p:txBody>
      </p:sp>
      <p:sp>
        <p:nvSpPr>
          <p:cNvPr id="31747" name="Rectangle 3"/>
          <p:cNvSpPr>
            <a:spLocks noGrp="1" noChangeArrowheads="1"/>
          </p:cNvSpPr>
          <p:nvPr>
            <p:ph type="body" idx="1"/>
          </p:nvPr>
        </p:nvSpPr>
        <p:spPr/>
        <p:txBody>
          <a:bodyPr/>
          <a:lstStyle/>
          <a:p>
            <a:pPr lvl="2" eaLnBrk="1" hangingPunct="1">
              <a:lnSpc>
                <a:spcPct val="90000"/>
              </a:lnSpc>
            </a:pPr>
            <a:r>
              <a:rPr kumimoji="0" lang="en-GB" sz="2000" dirty="0"/>
              <a:t>based on linguistics.  Structure governs thought, by a process of ‘signification’ (</a:t>
            </a:r>
            <a:r>
              <a:rPr kumimoji="0" lang="en-GB" sz="2000" dirty="0" err="1"/>
              <a:t>semiology</a:t>
            </a:r>
            <a:r>
              <a:rPr kumimoji="0" lang="en-GB" sz="2000" dirty="0"/>
              <a:t>).</a:t>
            </a:r>
          </a:p>
          <a:p>
            <a:pPr lvl="2" eaLnBrk="1" hangingPunct="1">
              <a:lnSpc>
                <a:spcPct val="90000"/>
              </a:lnSpc>
            </a:pPr>
            <a:r>
              <a:rPr kumimoji="0" lang="en-GB" sz="2000" dirty="0"/>
              <a:t>Denotation &amp; connotation</a:t>
            </a:r>
          </a:p>
          <a:p>
            <a:pPr lvl="2" eaLnBrk="1" hangingPunct="1">
              <a:lnSpc>
                <a:spcPct val="90000"/>
              </a:lnSpc>
            </a:pPr>
            <a:r>
              <a:rPr kumimoji="0" lang="en-GB" sz="2000" dirty="0"/>
              <a:t>Story (narrative) and </a:t>
            </a:r>
            <a:r>
              <a:rPr kumimoji="0" lang="en-GB" sz="2000" dirty="0" smtClean="0"/>
              <a:t>discourse (argument)</a:t>
            </a:r>
          </a:p>
          <a:p>
            <a:pPr lvl="1" eaLnBrk="1" hangingPunct="1">
              <a:lnSpc>
                <a:spcPct val="90000"/>
              </a:lnSpc>
            </a:pPr>
            <a:endParaRPr kumimoji="0" lang="en-GB" sz="2400" dirty="0"/>
          </a:p>
          <a:p>
            <a:pPr lvl="2" eaLnBrk="1" hangingPunct="1">
              <a:lnSpc>
                <a:spcPct val="90000"/>
              </a:lnSpc>
            </a:pPr>
            <a:r>
              <a:rPr kumimoji="0" lang="en-GB" sz="2000" dirty="0"/>
              <a:t>The issue of </a:t>
            </a:r>
            <a:r>
              <a:rPr kumimoji="0" lang="en-GB" sz="2000" dirty="0" err="1"/>
              <a:t>textuality</a:t>
            </a:r>
            <a:r>
              <a:rPr kumimoji="0" lang="en-GB" sz="2000" dirty="0"/>
              <a:t>:</a:t>
            </a:r>
          </a:p>
          <a:p>
            <a:pPr lvl="2" eaLnBrk="1" hangingPunct="1">
              <a:lnSpc>
                <a:spcPct val="90000"/>
              </a:lnSpc>
              <a:buNone/>
            </a:pPr>
            <a:r>
              <a:rPr kumimoji="0" lang="en-GB" sz="2000" dirty="0"/>
              <a:t>“In The Death of the Author, (Roland) Barthes insists that a text cannot be seen as the pure medium of an authorial intention.  Rather, a text is ‘a multi-dimensional space in which a variety of writings, none of them original, blend and clash.’”  </a:t>
            </a:r>
            <a:r>
              <a:rPr kumimoji="0" lang="en-GB" sz="1000" dirty="0"/>
              <a:t>Storey, J </a:t>
            </a:r>
            <a:r>
              <a:rPr kumimoji="0" lang="en-GB" sz="1000" i="1" dirty="0"/>
              <a:t>op cit</a:t>
            </a:r>
            <a:r>
              <a:rPr kumimoji="0" lang="en-GB" sz="1000" dirty="0"/>
              <a:t> p90</a:t>
            </a:r>
            <a:endParaRPr kumimoji="0" lang="en-GB" sz="2000" dirty="0"/>
          </a:p>
          <a:p>
            <a:pPr lvl="1" eaLnBrk="1" hangingPunct="1">
              <a:lnSpc>
                <a:spcPct val="90000"/>
              </a:lnSpc>
            </a:pPr>
            <a:endParaRPr kumimoji="0" lang="en-GB" sz="2400" dirty="0"/>
          </a:p>
          <a:p>
            <a:pPr lvl="1" eaLnBrk="1" hangingPunct="1">
              <a:lnSpc>
                <a:spcPct val="90000"/>
              </a:lnSpc>
            </a:pPr>
            <a:endParaRPr kumimoji="0" lang="en-GB"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533400"/>
            <a:ext cx="7772400" cy="838200"/>
          </a:xfrm>
        </p:spPr>
        <p:txBody>
          <a:bodyPr/>
          <a:lstStyle/>
          <a:p>
            <a:pPr eaLnBrk="1" hangingPunct="1"/>
            <a:r>
              <a:rPr kumimoji="0" lang="en-GB"/>
              <a:t>The postmodern condition?</a:t>
            </a:r>
          </a:p>
        </p:txBody>
      </p:sp>
      <p:pic>
        <p:nvPicPr>
          <p:cNvPr id="29700" name="Picture 4" descr="/Users/anyauthorisedemployee/Movies/Postmodernism/A_Comedian_s_View_on_Postmodernism.mp4">
            <a:hlinkClick r:id="" action="ppaction://media"/>
          </p:cNvPr>
          <p:cNvPicPr/>
          <p:nvPr>
            <a:videoFile r:link="rId1"/>
          </p:nvPr>
        </p:nvPicPr>
        <p:blipFill>
          <a:blip r:embed="rId4"/>
          <a:srcRect/>
          <a:stretch>
            <a:fillRect/>
          </a:stretch>
        </p:blipFill>
        <p:spPr bwMode="auto">
          <a:xfrm>
            <a:off x="2133600" y="2057400"/>
            <a:ext cx="5286375" cy="3927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970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9700"/>
                                        </p:tgtEl>
                                      </p:cBhvr>
                                    </p:cmd>
                                  </p:childTnLst>
                                </p:cTn>
                              </p:par>
                            </p:childTnLst>
                          </p:cTn>
                        </p:par>
                      </p:childTnLst>
                    </p:cTn>
                  </p:par>
                </p:childTnLst>
              </p:cTn>
              <p:nextCondLst>
                <p:cond evt="onClick" delay="0">
                  <p:tgtEl>
                    <p:spTgt spid="29700"/>
                  </p:tgtEl>
                </p:cond>
              </p:nextCondLst>
            </p:seq>
            <p:video>
              <p:cMediaNode>
                <p:cTn id="7" fill="hold" display="0">
                  <p:stCondLst>
                    <p:cond delay="indefinite"/>
                  </p:stCondLst>
                  <p:endCondLst>
                    <p:cond evt="onNext" delay="0">
                      <p:tgtEl>
                        <p:sldTgt/>
                      </p:tgtEl>
                    </p:cond>
                    <p:cond evt="onPrev" delay="0">
                      <p:tgtEl>
                        <p:sldTgt/>
                      </p:tgtEl>
                    </p:cond>
                  </p:endCondLst>
                </p:cTn>
                <p:tgtEl>
                  <p:spTgt spid="29700"/>
                </p:tgtEl>
              </p:cMediaNode>
            </p:video>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kumimoji="0" lang="en-GB"/>
              <a:t>Postmodernism</a:t>
            </a:r>
            <a:endParaRPr kumimoji="0" lang="en-GB">
              <a:latin typeface="NEWCENTURYSCHLBK" charset="0"/>
            </a:endParaRPr>
          </a:p>
        </p:txBody>
      </p:sp>
      <p:sp>
        <p:nvSpPr>
          <p:cNvPr id="35843" name="Rectangle 3"/>
          <p:cNvSpPr>
            <a:spLocks noGrp="1" noChangeArrowheads="1"/>
          </p:cNvSpPr>
          <p:nvPr>
            <p:ph type="body" idx="1"/>
          </p:nvPr>
        </p:nvSpPr>
        <p:spPr/>
        <p:txBody>
          <a:bodyPr/>
          <a:lstStyle/>
          <a:p>
            <a:pPr lvl="2" eaLnBrk="1" hangingPunct="1">
              <a:lnSpc>
                <a:spcPct val="90000"/>
              </a:lnSpc>
            </a:pPr>
            <a:r>
              <a:rPr kumimoji="0" lang="en-GB" dirty="0"/>
              <a:t>A culture of pastiche - of quotations, of ‘</a:t>
            </a:r>
            <a:r>
              <a:rPr kumimoji="0" lang="en-GB" dirty="0" err="1"/>
              <a:t>intertextuality’</a:t>
            </a:r>
            <a:r>
              <a:rPr kumimoji="0" lang="en-GB" sz="1200" dirty="0" err="1"/>
              <a:t>(FredricJameson</a:t>
            </a:r>
            <a:r>
              <a:rPr kumimoji="0" lang="en-GB" sz="1200" dirty="0"/>
              <a:t>)</a:t>
            </a:r>
            <a:endParaRPr kumimoji="0" lang="en-GB" dirty="0"/>
          </a:p>
          <a:p>
            <a:pPr lvl="2" eaLnBrk="1" hangingPunct="1">
              <a:lnSpc>
                <a:spcPct val="90000"/>
              </a:lnSpc>
            </a:pPr>
            <a:r>
              <a:rPr kumimoji="0" lang="en-GB" dirty="0"/>
              <a:t>The culture of the ‘simulacrum’ </a:t>
            </a:r>
            <a:r>
              <a:rPr kumimoji="0" lang="en-GB" sz="1200" dirty="0"/>
              <a:t>(Jean </a:t>
            </a:r>
            <a:r>
              <a:rPr kumimoji="0" lang="en-GB" sz="1200" dirty="0" err="1"/>
              <a:t>Baudrillard</a:t>
            </a:r>
            <a:r>
              <a:rPr kumimoji="0" lang="en-GB" sz="1200" dirty="0"/>
              <a:t>)</a:t>
            </a:r>
            <a:r>
              <a:rPr kumimoji="0" lang="en-GB" dirty="0"/>
              <a:t> </a:t>
            </a:r>
          </a:p>
          <a:p>
            <a:pPr lvl="2" eaLnBrk="1" hangingPunct="1">
              <a:lnSpc>
                <a:spcPct val="90000"/>
              </a:lnSpc>
            </a:pPr>
            <a:r>
              <a:rPr kumimoji="0" lang="en-GB" dirty="0"/>
              <a:t>Lack of the authentic </a:t>
            </a:r>
            <a:r>
              <a:rPr kumimoji="0" lang="en-GB" sz="1800" dirty="0"/>
              <a:t>(Walter Benjamin &amp; Aura</a:t>
            </a:r>
            <a:r>
              <a:rPr kumimoji="0" lang="en-GB" sz="1800" dirty="0" smtClean="0"/>
              <a:t>)</a:t>
            </a:r>
          </a:p>
          <a:p>
            <a:pPr lvl="2" eaLnBrk="1" hangingPunct="1">
              <a:lnSpc>
                <a:spcPct val="90000"/>
              </a:lnSpc>
            </a:pPr>
            <a:endParaRPr kumimoji="0" lang="en-GB" sz="18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Postmodern timeline</a:t>
            </a:r>
            <a:endParaRPr lang="en-US" dirty="0"/>
          </a:p>
        </p:txBody>
      </p:sp>
      <p:sp>
        <p:nvSpPr>
          <p:cNvPr id="3" name="Content Placeholder 2"/>
          <p:cNvSpPr>
            <a:spLocks noGrp="1"/>
          </p:cNvSpPr>
          <p:nvPr>
            <p:ph idx="1"/>
          </p:nvPr>
        </p:nvSpPr>
        <p:spPr/>
        <p:txBody>
          <a:bodyPr/>
          <a:lstStyle/>
          <a:p>
            <a:pPr lvl="2" eaLnBrk="1" hangingPunct="1">
              <a:lnSpc>
                <a:spcPct val="90000"/>
              </a:lnSpc>
            </a:pPr>
            <a:r>
              <a:rPr kumimoji="0" lang="en-GB" sz="1800" dirty="0" smtClean="0"/>
              <a:t>1968 – Failure of Paris ‘events’</a:t>
            </a:r>
          </a:p>
          <a:p>
            <a:pPr lvl="2" eaLnBrk="1" hangingPunct="1">
              <a:lnSpc>
                <a:spcPct val="90000"/>
              </a:lnSpc>
            </a:pPr>
            <a:r>
              <a:rPr kumimoji="0" lang="en-GB" sz="1800" dirty="0" smtClean="0"/>
              <a:t>1974 – Yom Kippur War, Oil </a:t>
            </a:r>
            <a:r>
              <a:rPr kumimoji="0" lang="en-GB" sz="1800" dirty="0" smtClean="0"/>
              <a:t>crisis</a:t>
            </a:r>
          </a:p>
          <a:p>
            <a:pPr lvl="2" eaLnBrk="1" hangingPunct="1">
              <a:lnSpc>
                <a:spcPct val="90000"/>
              </a:lnSpc>
            </a:pPr>
            <a:r>
              <a:rPr kumimoji="0" lang="en-GB" sz="1800" dirty="0" smtClean="0"/>
              <a:t>1981 – Falklands conflict</a:t>
            </a:r>
          </a:p>
          <a:p>
            <a:pPr lvl="2" eaLnBrk="1" hangingPunct="1">
              <a:lnSpc>
                <a:spcPct val="90000"/>
              </a:lnSpc>
            </a:pPr>
            <a:r>
              <a:rPr kumimoji="0" lang="en-GB" sz="1800" dirty="0" smtClean="0"/>
              <a:t>1985 – Miners Strike </a:t>
            </a:r>
          </a:p>
          <a:p>
            <a:pPr lvl="2" eaLnBrk="1" hangingPunct="1">
              <a:lnSpc>
                <a:spcPct val="90000"/>
              </a:lnSpc>
            </a:pPr>
            <a:r>
              <a:rPr kumimoji="0" lang="en-GB" sz="1800" dirty="0" smtClean="0"/>
              <a:t>1989 – Fall of the Wall, and communist states</a:t>
            </a:r>
          </a:p>
          <a:p>
            <a:pPr lvl="2" eaLnBrk="1" hangingPunct="1">
              <a:lnSpc>
                <a:spcPct val="90000"/>
              </a:lnSpc>
            </a:pPr>
            <a:r>
              <a:rPr kumimoji="0" lang="en-GB" sz="1800" dirty="0" smtClean="0"/>
              <a:t>1994 – Black Wednesday (crisis of Reaganomics</a:t>
            </a:r>
            <a:r>
              <a:rPr kumimoji="0" lang="en-GB" sz="1800" dirty="0" smtClean="0"/>
              <a:t>)</a:t>
            </a:r>
          </a:p>
          <a:p>
            <a:pPr lvl="2" eaLnBrk="1" hangingPunct="1">
              <a:lnSpc>
                <a:spcPct val="90000"/>
              </a:lnSpc>
            </a:pPr>
            <a:r>
              <a:rPr kumimoji="0" lang="en-GB" sz="1800" dirty="0" smtClean="0"/>
              <a:t>1997 – Election of Blair government</a:t>
            </a:r>
          </a:p>
          <a:p>
            <a:pPr lvl="2" eaLnBrk="1" hangingPunct="1">
              <a:lnSpc>
                <a:spcPct val="90000"/>
              </a:lnSpc>
            </a:pPr>
            <a:r>
              <a:rPr kumimoji="0" lang="en-GB" sz="1800" dirty="0" smtClean="0"/>
              <a:t>2001 – Attack o</a:t>
            </a:r>
            <a:r>
              <a:rPr kumimoji="0" lang="en-GB" sz="1800" dirty="0" smtClean="0"/>
              <a:t>n</a:t>
            </a:r>
            <a:r>
              <a:rPr kumimoji="0" lang="en-GB" sz="1800" dirty="0" smtClean="0"/>
              <a:t> </a:t>
            </a:r>
            <a:r>
              <a:rPr kumimoji="0" lang="en-GB" sz="1800" dirty="0" smtClean="0"/>
              <a:t>T</a:t>
            </a:r>
            <a:r>
              <a:rPr kumimoji="0" lang="en-GB" sz="1800" dirty="0" smtClean="0"/>
              <a:t>win Towers</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Grand Narratives</a:t>
            </a:r>
            <a:endParaRPr lang="en-US" dirty="0"/>
          </a:p>
        </p:txBody>
      </p:sp>
      <p:pic>
        <p:nvPicPr>
          <p:cNvPr id="4" name="Stranglers - No More Heroes.mp4">
            <a:hlinkClick r:id="" action="ppaction://media"/>
          </p:cNvPr>
          <p:cNvPicPr/>
          <p:nvPr>
            <p:ph idx="1"/>
            <a:videoFile r:link="rId1"/>
          </p:nvPr>
        </p:nvPicPr>
        <p:blipFill>
          <a:blip r:embed="rId3"/>
          <a:stretch>
            <a:fillRect/>
          </a:stretch>
        </p:blipFill>
        <p:spPr>
          <a:xfrm>
            <a:off x="1851660" y="1981200"/>
            <a:ext cx="4701540" cy="3555787"/>
          </a:xfrm>
        </p:spPr>
      </p:pic>
      <p:sp>
        <p:nvSpPr>
          <p:cNvPr id="5" name="TextBox 4"/>
          <p:cNvSpPr txBox="1"/>
          <p:nvPr/>
        </p:nvSpPr>
        <p:spPr>
          <a:xfrm>
            <a:off x="1371600" y="5715000"/>
            <a:ext cx="5675615" cy="369332"/>
          </a:xfrm>
          <a:prstGeom prst="rect">
            <a:avLst/>
          </a:prstGeom>
          <a:noFill/>
        </p:spPr>
        <p:txBody>
          <a:bodyPr wrap="none" rtlCol="0">
            <a:spAutoFit/>
          </a:bodyPr>
          <a:lstStyle/>
          <a:p>
            <a:r>
              <a:rPr lang="en-US" dirty="0" smtClean="0"/>
              <a:t>The Stranglers, No </a:t>
            </a:r>
            <a:r>
              <a:rPr lang="en-US" dirty="0" smtClean="0"/>
              <a:t>M</a:t>
            </a:r>
            <a:r>
              <a:rPr lang="en-US" dirty="0" smtClean="0"/>
              <a:t>ore Heroes (United Artists,1977)</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596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kumimoji="0" lang="en-GB"/>
              <a:t>Postmodernism</a:t>
            </a:r>
            <a:endParaRPr kumimoji="0" lang="en-GB">
              <a:latin typeface="NEWCENTURYSCHLBK" charset="0"/>
            </a:endParaRPr>
          </a:p>
        </p:txBody>
      </p:sp>
      <p:sp>
        <p:nvSpPr>
          <p:cNvPr id="35843" name="Rectangle 3"/>
          <p:cNvSpPr>
            <a:spLocks noGrp="1" noChangeArrowheads="1"/>
          </p:cNvSpPr>
          <p:nvPr>
            <p:ph type="body" idx="1"/>
          </p:nvPr>
        </p:nvSpPr>
        <p:spPr/>
        <p:txBody>
          <a:bodyPr/>
          <a:lstStyle/>
          <a:p>
            <a:pPr lvl="2" eaLnBrk="1" hangingPunct="1">
              <a:lnSpc>
                <a:spcPct val="90000"/>
              </a:lnSpc>
            </a:pPr>
            <a:r>
              <a:rPr kumimoji="0" lang="en-GB" dirty="0" smtClean="0"/>
              <a:t>The end of the ‘grand narratives’ of the modernist project</a:t>
            </a:r>
            <a:endParaRPr kumimoji="0" lang="en-GB" sz="1200" dirty="0" smtClean="0"/>
          </a:p>
          <a:p>
            <a:pPr lvl="3" eaLnBrk="1" hangingPunct="1">
              <a:lnSpc>
                <a:spcPct val="90000"/>
              </a:lnSpc>
            </a:pPr>
            <a:r>
              <a:rPr kumimoji="0" lang="en-GB" dirty="0" smtClean="0"/>
              <a:t>“For (Jean-Francois) </a:t>
            </a:r>
            <a:r>
              <a:rPr kumimoji="0" lang="en-GB" dirty="0" err="1" smtClean="0"/>
              <a:t>Lyotard</a:t>
            </a:r>
            <a:r>
              <a:rPr kumimoji="0" lang="en-GB" dirty="0" smtClean="0"/>
              <a:t> the postmodern condition is marked by a crisis in the status of knowledge in Western societies.  This is expressed as ‘incredulity towards </a:t>
            </a:r>
            <a:r>
              <a:rPr kumimoji="0" lang="en-GB" dirty="0" err="1" smtClean="0"/>
              <a:t>metanarratives</a:t>
            </a:r>
            <a:r>
              <a:rPr kumimoji="0" lang="en-GB" dirty="0" smtClean="0"/>
              <a:t>’ and the ‘obsolescence of the </a:t>
            </a:r>
            <a:r>
              <a:rPr kumimoji="0" lang="en-GB" dirty="0" err="1" smtClean="0"/>
              <a:t>metanarrative</a:t>
            </a:r>
            <a:r>
              <a:rPr kumimoji="0" lang="en-GB" dirty="0" smtClean="0"/>
              <a:t> apparatus of </a:t>
            </a:r>
            <a:r>
              <a:rPr kumimoji="0" lang="en-GB" dirty="0" err="1" smtClean="0"/>
              <a:t>legitimation</a:t>
            </a:r>
            <a:r>
              <a:rPr kumimoji="0" lang="en-GB" dirty="0" smtClean="0"/>
              <a:t>’”  </a:t>
            </a:r>
            <a:r>
              <a:rPr kumimoji="0" lang="en-GB" sz="1000" dirty="0" smtClean="0"/>
              <a:t>Storey J </a:t>
            </a:r>
            <a:r>
              <a:rPr kumimoji="0" lang="en-GB" sz="1000" i="1" dirty="0" smtClean="0"/>
              <a:t>op cit</a:t>
            </a:r>
            <a:r>
              <a:rPr kumimoji="0" lang="en-GB" sz="1000" dirty="0" smtClean="0"/>
              <a:t> p174</a:t>
            </a:r>
            <a:endParaRPr kumimoji="0"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685800" y="533400"/>
            <a:ext cx="7772400" cy="762000"/>
          </a:xfrm>
        </p:spPr>
        <p:txBody>
          <a:bodyPr/>
          <a:lstStyle/>
          <a:p>
            <a:pPr eaLnBrk="1" hangingPunct="1"/>
            <a:r>
              <a:rPr lang="en-US" sz="3600"/>
              <a:t>The post-postmodern condition!</a:t>
            </a:r>
            <a:endParaRPr lang="en-US"/>
          </a:p>
        </p:txBody>
      </p:sp>
      <p:pic>
        <p:nvPicPr>
          <p:cNvPr id="37892" name="Picture 4" descr="/Users/anyauthorisedemployee/Movies/Postmodernism/The_Post_Postmodern_Condition.mp4">
            <a:hlinkClick r:id="" action="ppaction://media"/>
          </p:cNvPr>
          <p:cNvPicPr/>
          <p:nvPr>
            <a:videoFile r:link="rId1"/>
          </p:nvPr>
        </p:nvPicPr>
        <p:blipFill>
          <a:blip r:embed="rId4"/>
          <a:srcRect/>
          <a:stretch>
            <a:fillRect/>
          </a:stretch>
        </p:blipFill>
        <p:spPr bwMode="auto">
          <a:xfrm>
            <a:off x="2133601" y="2057401"/>
            <a:ext cx="5257800" cy="3657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789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7892"/>
                                        </p:tgtEl>
                                      </p:cBhvr>
                                    </p:cmd>
                                  </p:childTnLst>
                                </p:cTn>
                              </p:par>
                            </p:childTnLst>
                          </p:cTn>
                        </p:par>
                      </p:childTnLst>
                    </p:cTn>
                  </p:par>
                </p:childTnLst>
              </p:cTn>
              <p:nextCondLst>
                <p:cond evt="onClick" delay="0">
                  <p:tgtEl>
                    <p:spTgt spid="37892"/>
                  </p:tgtEl>
                </p:cond>
              </p:nextCondLst>
            </p:seq>
            <p:video>
              <p:cMediaNode>
                <p:cTn id="7" fill="hold" display="0">
                  <p:stCondLst>
                    <p:cond delay="indefinite"/>
                  </p:stCondLst>
                  <p:endCondLst>
                    <p:cond evt="onNext" delay="0">
                      <p:tgtEl>
                        <p:sldTgt/>
                      </p:tgtEl>
                    </p:cond>
                    <p:cond evt="onPrev" delay="0">
                      <p:tgtEl>
                        <p:sldTgt/>
                      </p:tgtEl>
                    </p:cond>
                  </p:endCondLst>
                </p:cTn>
                <p:tgtEl>
                  <p:spTgt spid="37892"/>
                </p:tgtEl>
              </p:cMediaNode>
            </p:video>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a:t>Performance Theory</a:t>
            </a:r>
          </a:p>
        </p:txBody>
      </p:sp>
      <p:sp>
        <p:nvSpPr>
          <p:cNvPr id="41987" name="Rectangle 3"/>
          <p:cNvSpPr>
            <a:spLocks noGrp="1" noChangeArrowheads="1"/>
          </p:cNvSpPr>
          <p:nvPr>
            <p:ph type="body" idx="1"/>
          </p:nvPr>
        </p:nvSpPr>
        <p:spPr/>
        <p:txBody>
          <a:bodyPr/>
          <a:lstStyle/>
          <a:p>
            <a:pPr eaLnBrk="1" hangingPunct="1"/>
            <a:r>
              <a:rPr lang="en-US" sz="2800"/>
              <a:t>Richard Schechner - The Future of Ritual</a:t>
            </a:r>
            <a:endParaRPr lang="en-US"/>
          </a:p>
          <a:p>
            <a:pPr lvl="1" eaLnBrk="1" hangingPunct="1"/>
            <a:r>
              <a:rPr lang="en-US"/>
              <a:t>Origins of Drama, Games, Medicine</a:t>
            </a:r>
          </a:p>
          <a:p>
            <a:pPr lvl="1" eaLnBrk="1" hangingPunct="1"/>
            <a:r>
              <a:rPr lang="en-US"/>
              <a:t>Rules , symbols, timescales</a:t>
            </a:r>
          </a:p>
          <a:p>
            <a:pPr eaLnBrk="1" hangingPunct="1"/>
            <a:r>
              <a:rPr lang="en-US" sz="2800"/>
              <a:t>Enactment of myth</a:t>
            </a:r>
          </a:p>
          <a:p>
            <a:pPr lvl="1" eaLnBrk="1" hangingPunct="1"/>
            <a:r>
              <a:rPr lang="en-US"/>
              <a:t>Roland Barthes</a:t>
            </a:r>
          </a:p>
          <a:p>
            <a:pPr lvl="1" eaLnBrk="1" hangingPunct="1"/>
            <a:r>
              <a:rPr lang="en-US"/>
              <a:t>Claude Levi-Strauss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pPr lvl="1"/>
            <a:r>
              <a:rPr lang="en-US" dirty="0" smtClean="0"/>
              <a:t>Late Romanticism (</a:t>
            </a:r>
            <a:r>
              <a:rPr lang="en-US" dirty="0" err="1" smtClean="0"/>
              <a:t>eg</a:t>
            </a:r>
            <a:r>
              <a:rPr lang="en-US" dirty="0" smtClean="0"/>
              <a:t> Wagner)</a:t>
            </a:r>
          </a:p>
          <a:p>
            <a:pPr lvl="2"/>
            <a:r>
              <a:rPr lang="en-US" dirty="0" smtClean="0"/>
              <a:t>The individual as hero</a:t>
            </a:r>
          </a:p>
          <a:p>
            <a:pPr lvl="2"/>
            <a:r>
              <a:rPr lang="en-US" dirty="0" smtClean="0"/>
              <a:t>1848 year of revolution</a:t>
            </a:r>
          </a:p>
          <a:p>
            <a:pPr lvl="1"/>
            <a:r>
              <a:rPr lang="en-US" dirty="0" smtClean="0"/>
              <a:t>Modernism (</a:t>
            </a:r>
            <a:r>
              <a:rPr lang="en-US" dirty="0" err="1" smtClean="0"/>
              <a:t>eg</a:t>
            </a:r>
            <a:r>
              <a:rPr lang="en-US" dirty="0" smtClean="0"/>
              <a:t> Brecht)</a:t>
            </a:r>
          </a:p>
          <a:p>
            <a:pPr lvl="2"/>
            <a:r>
              <a:rPr lang="en-US" dirty="0" smtClean="0"/>
              <a:t>Function as form</a:t>
            </a:r>
          </a:p>
          <a:p>
            <a:pPr lvl="2"/>
            <a:r>
              <a:rPr lang="en-US" dirty="0" smtClean="0"/>
              <a:t>Perfectibility through design</a:t>
            </a:r>
          </a:p>
          <a:p>
            <a:pPr lvl="1"/>
            <a:r>
              <a:rPr lang="en-US" dirty="0" smtClean="0"/>
              <a:t>Postmodernism</a:t>
            </a:r>
          </a:p>
          <a:p>
            <a:pPr lvl="2"/>
            <a:r>
              <a:rPr lang="en-US" dirty="0" smtClean="0"/>
              <a:t>Relative values</a:t>
            </a:r>
          </a:p>
          <a:p>
            <a:pPr lvl="2"/>
            <a:r>
              <a:rPr lang="en-US" dirty="0" smtClean="0"/>
              <a:t>Pastiche</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Bourdieu</a:t>
            </a:r>
            <a:r>
              <a:rPr lang="en-US" dirty="0" smtClean="0"/>
              <a:t> on Levi-Strauss</a:t>
            </a:r>
            <a:endParaRPr lang="en-US" dirty="0"/>
          </a:p>
        </p:txBody>
      </p:sp>
      <p:pic>
        <p:nvPicPr>
          <p:cNvPr id="4" name="Bourdieu_about_L_vi-Strauss.mp4">
            <a:hlinkClick r:id="" action="ppaction://media"/>
          </p:cNvPr>
          <p:cNvPicPr/>
          <p:nvPr>
            <p:ph idx="1"/>
            <a:videoFile r:link="rId1"/>
          </p:nvPr>
        </p:nvPicPr>
        <p:blipFill>
          <a:blip r:embed="rId3"/>
          <a:stretch>
            <a:fillRect/>
          </a:stretch>
        </p:blipFill>
        <p:spPr>
          <a:xfrm>
            <a:off x="1828800" y="1981200"/>
            <a:ext cx="5486400" cy="4114800"/>
          </a:xfr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t>Questioning authority</a:t>
            </a:r>
          </a:p>
        </p:txBody>
      </p:sp>
      <p:sp>
        <p:nvSpPr>
          <p:cNvPr id="44035" name="Rectangle 3"/>
          <p:cNvSpPr>
            <a:spLocks noGrp="1" noChangeArrowheads="1"/>
          </p:cNvSpPr>
          <p:nvPr>
            <p:ph type="body" idx="1"/>
          </p:nvPr>
        </p:nvSpPr>
        <p:spPr/>
        <p:txBody>
          <a:bodyPr/>
          <a:lstStyle/>
          <a:p>
            <a:pPr eaLnBrk="1" hangingPunct="1"/>
            <a:r>
              <a:rPr lang="en-US"/>
              <a:t>Authors and ‘inscribing’</a:t>
            </a:r>
          </a:p>
          <a:p>
            <a:pPr eaLnBrk="1" hangingPunct="1"/>
            <a:r>
              <a:rPr lang="en-US"/>
              <a:t>The palimpsest</a:t>
            </a:r>
          </a:p>
          <a:p>
            <a:pPr eaLnBrk="1" hangingPunct="1"/>
            <a:r>
              <a:rPr lang="en-US"/>
              <a:t>Wikipedia vs Enc. Britannica</a:t>
            </a:r>
          </a:p>
          <a:p>
            <a:pPr eaLnBrk="1" hangingPunct="1"/>
            <a:r>
              <a:rPr lang="en-US"/>
              <a:t>Academic authority</a:t>
            </a:r>
          </a:p>
          <a:p>
            <a:pPr eaLnBrk="1" hangingPunct="1"/>
            <a:r>
              <a:rPr lang="en-US"/>
              <a:t>Ownership of creative product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new </a:t>
            </a:r>
            <a:r>
              <a:rPr lang="en-US" dirty="0" err="1" smtClean="0"/>
              <a:t>culturalism</a:t>
            </a:r>
            <a:endParaRPr lang="en-US" dirty="0"/>
          </a:p>
        </p:txBody>
      </p:sp>
      <p:pic>
        <p:nvPicPr>
          <p:cNvPr id="4" name="Richard Florida_s Who_s Your City_.mp4">
            <a:hlinkClick r:id="" action="ppaction://media"/>
          </p:cNvPr>
          <p:cNvPicPr/>
          <p:nvPr>
            <p:ph idx="1"/>
            <a:videoFile r:link="rId1"/>
          </p:nvPr>
        </p:nvPicPr>
        <p:blipFill>
          <a:blip r:embed="rId3"/>
          <a:stretch>
            <a:fillRect/>
          </a:stretch>
        </p:blipFill>
        <p:spPr>
          <a:xfrm>
            <a:off x="1828800" y="1981200"/>
            <a:ext cx="5486400" cy="41148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73133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a:t>Booklist</a:t>
            </a:r>
          </a:p>
        </p:txBody>
      </p:sp>
      <p:sp>
        <p:nvSpPr>
          <p:cNvPr id="46083" name="Rectangle 3"/>
          <p:cNvSpPr>
            <a:spLocks noGrp="1" noChangeArrowheads="1"/>
          </p:cNvSpPr>
          <p:nvPr>
            <p:ph type="body" idx="1"/>
          </p:nvPr>
        </p:nvSpPr>
        <p:spPr/>
        <p:txBody>
          <a:bodyPr/>
          <a:lstStyle/>
          <a:p>
            <a:pPr lvl="2" eaLnBrk="1" hangingPunct="1">
              <a:lnSpc>
                <a:spcPct val="90000"/>
              </a:lnSpc>
            </a:pPr>
            <a:r>
              <a:rPr lang="en-US" sz="1900"/>
              <a:t>Storey, J:   </a:t>
            </a:r>
            <a:r>
              <a:rPr lang="en-US" sz="1900" i="1"/>
              <a:t>Cultural Theory and Popular Culture.  4th edn </a:t>
            </a:r>
            <a:r>
              <a:rPr lang="en-US" sz="1900"/>
              <a:t>Longman 2006</a:t>
            </a:r>
          </a:p>
          <a:p>
            <a:pPr lvl="2" eaLnBrk="1" hangingPunct="1">
              <a:lnSpc>
                <a:spcPct val="90000"/>
              </a:lnSpc>
            </a:pPr>
            <a:r>
              <a:rPr lang="en-US" sz="1900"/>
              <a:t>Eco, Umberto:  </a:t>
            </a:r>
            <a:r>
              <a:rPr lang="en-US" sz="1900" i="1"/>
              <a:t>Travels in Hyperreality</a:t>
            </a:r>
            <a:r>
              <a:rPr lang="en-US" sz="1900"/>
              <a:t>. Harvest 1990</a:t>
            </a:r>
          </a:p>
          <a:p>
            <a:pPr lvl="2" eaLnBrk="1" hangingPunct="1">
              <a:lnSpc>
                <a:spcPct val="90000"/>
              </a:lnSpc>
            </a:pPr>
            <a:r>
              <a:rPr lang="en-US" sz="1900"/>
              <a:t>Barthes, Roland:  </a:t>
            </a:r>
            <a:r>
              <a:rPr lang="en-US" sz="1900" i="1"/>
              <a:t>Mythologies, 1957 </a:t>
            </a:r>
            <a:r>
              <a:rPr lang="en-US" sz="1900"/>
              <a:t>(various editions)</a:t>
            </a:r>
          </a:p>
          <a:p>
            <a:pPr lvl="2" eaLnBrk="1" hangingPunct="1">
              <a:lnSpc>
                <a:spcPct val="90000"/>
              </a:lnSpc>
            </a:pPr>
            <a:r>
              <a:rPr lang="en-US" sz="1900"/>
              <a:t> Aston, Elaine. </a:t>
            </a:r>
            <a:r>
              <a:rPr lang="en-US" sz="1900" i="1"/>
              <a:t>An Introduction to Feminism and Theatre</a:t>
            </a:r>
            <a:r>
              <a:rPr lang="en-US" sz="1900"/>
              <a:t>. London: Routledge, 1995.</a:t>
            </a:r>
          </a:p>
          <a:p>
            <a:pPr lvl="2" eaLnBrk="1" hangingPunct="1">
              <a:lnSpc>
                <a:spcPct val="90000"/>
              </a:lnSpc>
            </a:pPr>
            <a:r>
              <a:rPr lang="en-US" sz="1900"/>
              <a:t> Barker, Howard. </a:t>
            </a:r>
            <a:r>
              <a:rPr lang="en-US" sz="1900" i="1"/>
              <a:t>Arguments for a Theatre</a:t>
            </a:r>
            <a:r>
              <a:rPr lang="en-US" sz="1900"/>
              <a:t>. 1989. 3rd ed. Manchester: Manchester University Press, 1997.</a:t>
            </a:r>
          </a:p>
          <a:p>
            <a:pPr lvl="2" eaLnBrk="1" hangingPunct="1">
              <a:lnSpc>
                <a:spcPct val="90000"/>
              </a:lnSpc>
            </a:pPr>
            <a:r>
              <a:rPr lang="en-US" sz="1900"/>
              <a:t>Schechner, Richard. </a:t>
            </a:r>
            <a:r>
              <a:rPr lang="en-US" sz="1900" i="1"/>
              <a:t>Performance Studies: An Introduction</a:t>
            </a:r>
            <a:r>
              <a:rPr lang="en-US" sz="1900"/>
              <a:t>. 2002. 2nd ed. London: Routledge, 2006.</a:t>
            </a:r>
          </a:p>
          <a:p>
            <a:pPr lvl="2" eaLnBrk="1" hangingPunct="1">
              <a:lnSpc>
                <a:spcPct val="90000"/>
              </a:lnSpc>
            </a:pPr>
            <a:r>
              <a:rPr lang="en-US" sz="1900"/>
              <a:t>John Berger: </a:t>
            </a:r>
            <a:r>
              <a:rPr lang="en-US" sz="1900" i="1"/>
              <a:t>Ways of Seeing</a:t>
            </a:r>
            <a:r>
              <a:rPr lang="en-US" sz="1900"/>
              <a:t>, Penguin 1972</a:t>
            </a:r>
          </a:p>
          <a:p>
            <a:pPr lvl="2" eaLnBrk="1" hangingPunct="1">
              <a:lnSpc>
                <a:spcPct val="90000"/>
              </a:lnSpc>
            </a:pPr>
            <a:r>
              <a:rPr lang="en-US" sz="1900"/>
              <a:t>Laura Mulvey: </a:t>
            </a:r>
            <a:r>
              <a:rPr lang="en-US" sz="1900" i="1"/>
              <a:t>Visual Pleasure and Narrative Cinema</a:t>
            </a:r>
            <a:r>
              <a:rPr lang="en-US" sz="1900"/>
              <a:t>, </a:t>
            </a:r>
            <a:r>
              <a:rPr lang="en-US" sz="2000"/>
              <a:t>Screen, 16, 3, Autumn </a:t>
            </a:r>
            <a:r>
              <a:rPr lang="en-US" sz="1900" i="1"/>
              <a:t>1975</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r>
              <a:rPr lang="en-US" smtClean="0"/>
              <a:t>Further reading</a:t>
            </a:r>
          </a:p>
        </p:txBody>
      </p:sp>
      <p:sp>
        <p:nvSpPr>
          <p:cNvPr id="48131" name="Content Placeholder 2"/>
          <p:cNvSpPr>
            <a:spLocks noGrp="1"/>
          </p:cNvSpPr>
          <p:nvPr>
            <p:ph idx="1"/>
          </p:nvPr>
        </p:nvSpPr>
        <p:spPr/>
        <p:txBody>
          <a:bodyPr/>
          <a:lstStyle/>
          <a:p>
            <a:pPr lvl="2" eaLnBrk="1" hangingPunct="1"/>
            <a:r>
              <a:rPr lang="en-US" sz="1800" smtClean="0"/>
              <a:t>Read, Alan: Theatre and Everyday Life London, Routledge 1993</a:t>
            </a:r>
          </a:p>
          <a:p>
            <a:pPr lvl="2" eaLnBrk="1" hangingPunct="1"/>
            <a:r>
              <a:rPr lang="en-US" sz="1800" smtClean="0"/>
              <a:t>See also Guardian theatre blogs for examples of engaging in online debate.</a:t>
            </a:r>
          </a:p>
          <a:p>
            <a:pPr lvl="2" eaLnBrk="1" hangingPunct="1"/>
            <a:r>
              <a:rPr lang="en-US" smtClean="0"/>
              <a:t>	</a:t>
            </a:r>
          </a:p>
          <a:p>
            <a:pPr eaLnBrk="1" hangingPunct="1"/>
            <a:endParaRPr lang="en-US" sz="1400" smtClean="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Romanticism</a:t>
            </a:r>
            <a:endParaRPr lang="en-US" dirty="0"/>
          </a:p>
        </p:txBody>
      </p:sp>
      <p:sp>
        <p:nvSpPr>
          <p:cNvPr id="3" name="Content Placeholder 2"/>
          <p:cNvSpPr>
            <a:spLocks noGrp="1"/>
          </p:cNvSpPr>
          <p:nvPr>
            <p:ph idx="1"/>
          </p:nvPr>
        </p:nvSpPr>
        <p:spPr/>
        <p:txBody>
          <a:bodyPr/>
          <a:lstStyle/>
          <a:p>
            <a:pPr lvl="6">
              <a:buNone/>
            </a:pPr>
            <a:r>
              <a:rPr lang="en-US" dirty="0" smtClean="0"/>
              <a:t>Byron in Albanian dress c1835</a:t>
            </a:r>
          </a:p>
          <a:p>
            <a:pPr lvl="6">
              <a:buNone/>
            </a:pPr>
            <a:r>
              <a:rPr lang="en-US" dirty="0" smtClean="0"/>
              <a:t>Barry / </a:t>
            </a:r>
            <a:r>
              <a:rPr lang="en-US" dirty="0" err="1" smtClean="0"/>
              <a:t>Pugin</a:t>
            </a:r>
            <a:r>
              <a:rPr lang="en-US" dirty="0" smtClean="0"/>
              <a:t> - House of Lords	1840</a:t>
            </a:r>
          </a:p>
          <a:p>
            <a:pPr lvl="6">
              <a:buNone/>
            </a:pPr>
            <a:r>
              <a:rPr lang="en-US" dirty="0" smtClean="0"/>
              <a:t>William Morris - Red House 1859</a:t>
            </a:r>
          </a:p>
          <a:p>
            <a:pPr lvl="6">
              <a:buNone/>
            </a:pPr>
            <a:r>
              <a:rPr lang="en-US" dirty="0" smtClean="0"/>
              <a:t>Dream of John Ball - 1888</a:t>
            </a:r>
            <a:endParaRPr lang="en-US" dirty="0"/>
          </a:p>
        </p:txBody>
      </p:sp>
      <p:pic>
        <p:nvPicPr>
          <p:cNvPr id="4" name="Picture 3"/>
          <p:cNvPicPr>
            <a:picLocks noChangeAspect="1"/>
          </p:cNvPicPr>
          <p:nvPr/>
        </p:nvPicPr>
        <p:blipFill>
          <a:blip r:embed="rId2"/>
          <a:stretch>
            <a:fillRect/>
          </a:stretch>
        </p:blipFill>
        <p:spPr>
          <a:xfrm>
            <a:off x="1066800" y="4114800"/>
            <a:ext cx="1384300" cy="1714500"/>
          </a:xfrm>
          <a:prstGeom prst="rect">
            <a:avLst/>
          </a:prstGeom>
        </p:spPr>
      </p:pic>
      <p:pic>
        <p:nvPicPr>
          <p:cNvPr id="5" name="Picture 4"/>
          <p:cNvPicPr>
            <a:picLocks noChangeAspect="1"/>
          </p:cNvPicPr>
          <p:nvPr/>
        </p:nvPicPr>
        <p:blipFill>
          <a:blip r:embed="rId3"/>
          <a:stretch>
            <a:fillRect/>
          </a:stretch>
        </p:blipFill>
        <p:spPr>
          <a:xfrm>
            <a:off x="2819400" y="4114800"/>
            <a:ext cx="2590800" cy="1713914"/>
          </a:xfrm>
          <a:prstGeom prst="rect">
            <a:avLst/>
          </a:prstGeom>
        </p:spPr>
      </p:pic>
      <p:pic>
        <p:nvPicPr>
          <p:cNvPr id="6" name="Picture 5"/>
          <p:cNvPicPr>
            <a:picLocks noChangeAspect="1"/>
          </p:cNvPicPr>
          <p:nvPr/>
        </p:nvPicPr>
        <p:blipFill>
          <a:blip r:embed="rId4"/>
          <a:stretch>
            <a:fillRect/>
          </a:stretch>
        </p:blipFill>
        <p:spPr>
          <a:xfrm>
            <a:off x="5638800" y="4114800"/>
            <a:ext cx="1447800" cy="1778000"/>
          </a:xfrm>
          <a:prstGeom prst="rect">
            <a:avLst/>
          </a:prstGeom>
        </p:spPr>
      </p:pic>
      <p:pic>
        <p:nvPicPr>
          <p:cNvPr id="7" name="Picture 6"/>
          <p:cNvPicPr>
            <a:picLocks noChangeAspect="1"/>
          </p:cNvPicPr>
          <p:nvPr/>
        </p:nvPicPr>
        <p:blipFill>
          <a:blip r:embed="rId5"/>
          <a:stretch>
            <a:fillRect/>
          </a:stretch>
        </p:blipFill>
        <p:spPr>
          <a:xfrm>
            <a:off x="1066800" y="1981200"/>
            <a:ext cx="1369060" cy="16764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Romanticism</a:t>
            </a:r>
            <a:endParaRPr lang="en-US" dirty="0"/>
          </a:p>
        </p:txBody>
      </p:sp>
      <p:pic>
        <p:nvPicPr>
          <p:cNvPr id="4" name="Looney Tunes What_s Opera, Doc clip.mp4">
            <a:hlinkClick r:id="" action="ppaction://media"/>
          </p:cNvPr>
          <p:cNvPicPr/>
          <p:nvPr>
            <p:ph idx="1"/>
            <a:videoFile r:link="rId1"/>
          </p:nvPr>
        </p:nvPicPr>
        <p:blipFill>
          <a:blip r:embed="rId3"/>
          <a:stretch>
            <a:fillRect/>
          </a:stretch>
        </p:blipFill>
        <p:spPr>
          <a:xfrm>
            <a:off x="1828800" y="1981200"/>
            <a:ext cx="5486400" cy="41148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307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kumimoji="0" lang="en-GB" sz="4000"/>
              <a:t>Culture and Civilisation</a:t>
            </a:r>
            <a:endParaRPr kumimoji="0" lang="en-GB" sz="3600">
              <a:latin typeface="NEWCENTURYSCHLBK" charset="0"/>
            </a:endParaRPr>
          </a:p>
        </p:txBody>
      </p:sp>
      <p:sp>
        <p:nvSpPr>
          <p:cNvPr id="21507" name="Rectangle 3"/>
          <p:cNvSpPr>
            <a:spLocks noGrp="1" noChangeArrowheads="1"/>
          </p:cNvSpPr>
          <p:nvPr>
            <p:ph type="body" idx="1"/>
          </p:nvPr>
        </p:nvSpPr>
        <p:spPr>
          <a:xfrm>
            <a:off x="685800" y="2057400"/>
            <a:ext cx="7772400" cy="3886200"/>
          </a:xfrm>
        </p:spPr>
        <p:txBody>
          <a:bodyPr/>
          <a:lstStyle/>
          <a:p>
            <a:pPr lvl="1" eaLnBrk="1" hangingPunct="1">
              <a:lnSpc>
                <a:spcPct val="90000"/>
              </a:lnSpc>
            </a:pPr>
            <a:r>
              <a:rPr kumimoji="0" lang="en-GB" sz="2400"/>
              <a:t>Tradition and heritage</a:t>
            </a:r>
          </a:p>
          <a:p>
            <a:pPr lvl="1" eaLnBrk="1" hangingPunct="1">
              <a:lnSpc>
                <a:spcPct val="90000"/>
              </a:lnSpc>
            </a:pPr>
            <a:r>
              <a:rPr kumimoji="0" lang="en-GB" sz="2400"/>
              <a:t>Culture as “The best that has been thought and said in the world”</a:t>
            </a:r>
            <a:r>
              <a:rPr kumimoji="0" lang="en-GB"/>
              <a:t> </a:t>
            </a:r>
          </a:p>
          <a:p>
            <a:pPr lvl="4" eaLnBrk="1" hangingPunct="1">
              <a:lnSpc>
                <a:spcPct val="90000"/>
              </a:lnSpc>
            </a:pPr>
            <a:r>
              <a:rPr kumimoji="0" lang="en-GB" sz="1400"/>
              <a:t>Matthew Arnold: </a:t>
            </a:r>
            <a:r>
              <a:rPr kumimoji="0" lang="en-GB" sz="1400" i="1"/>
              <a:t>Culture and Anarchy</a:t>
            </a:r>
            <a:r>
              <a:rPr kumimoji="0" lang="en-GB" sz="1400"/>
              <a:t> cited in Storey p23</a:t>
            </a:r>
          </a:p>
          <a:p>
            <a:pPr lvl="1" eaLnBrk="1" hangingPunct="1">
              <a:lnSpc>
                <a:spcPct val="90000"/>
              </a:lnSpc>
            </a:pPr>
            <a:r>
              <a:rPr kumimoji="0" lang="en-GB" sz="2400"/>
              <a:t>“For Arnold, then, culture is:</a:t>
            </a:r>
          </a:p>
          <a:p>
            <a:pPr lvl="2" eaLnBrk="1" hangingPunct="1">
              <a:lnSpc>
                <a:spcPct val="90000"/>
              </a:lnSpc>
            </a:pPr>
            <a:r>
              <a:rPr kumimoji="0" lang="en-GB"/>
              <a:t>the ability to know what is best</a:t>
            </a:r>
          </a:p>
          <a:p>
            <a:pPr lvl="2" eaLnBrk="1" hangingPunct="1">
              <a:lnSpc>
                <a:spcPct val="90000"/>
              </a:lnSpc>
            </a:pPr>
            <a:r>
              <a:rPr kumimoji="0" lang="en-GB"/>
              <a:t>what is best</a:t>
            </a:r>
          </a:p>
          <a:p>
            <a:pPr lvl="2" eaLnBrk="1" hangingPunct="1">
              <a:lnSpc>
                <a:spcPct val="90000"/>
              </a:lnSpc>
            </a:pPr>
            <a:r>
              <a:rPr kumimoji="0" lang="en-GB"/>
              <a:t>the mental and spiritual application of what is best</a:t>
            </a:r>
          </a:p>
          <a:p>
            <a:pPr lvl="2" eaLnBrk="1" hangingPunct="1">
              <a:lnSpc>
                <a:spcPct val="90000"/>
              </a:lnSpc>
            </a:pPr>
            <a:r>
              <a:rPr kumimoji="0" lang="en-GB"/>
              <a:t>the pursuit of what is best”</a:t>
            </a:r>
            <a:r>
              <a:rPr kumimoji="0" lang="en-GB" sz="2000"/>
              <a:t> </a:t>
            </a:r>
          </a:p>
          <a:p>
            <a:pPr lvl="4" eaLnBrk="1" hangingPunct="1">
              <a:lnSpc>
                <a:spcPct val="90000"/>
              </a:lnSpc>
            </a:pPr>
            <a:r>
              <a:rPr kumimoji="0" lang="en-GB" sz="1400"/>
              <a:t>Storey J </a:t>
            </a:r>
            <a:r>
              <a:rPr kumimoji="0" lang="en-GB" sz="1400" i="1"/>
              <a:t>Op cit</a:t>
            </a:r>
            <a:r>
              <a:rPr kumimoji="0" lang="en-GB" sz="1400"/>
              <a:t> p23</a:t>
            </a:r>
            <a:endParaRPr kumimoji="0" lang="en-GB" sz="12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Modernism</a:t>
            </a:r>
            <a:endParaRPr lang="en-US" dirty="0"/>
          </a:p>
        </p:txBody>
      </p:sp>
      <p:sp>
        <p:nvSpPr>
          <p:cNvPr id="3" name="Content Placeholder 2"/>
          <p:cNvSpPr>
            <a:spLocks noGrp="1"/>
          </p:cNvSpPr>
          <p:nvPr>
            <p:ph idx="1"/>
          </p:nvPr>
        </p:nvSpPr>
        <p:spPr/>
        <p:txBody>
          <a:bodyPr/>
          <a:lstStyle/>
          <a:p>
            <a:pPr lvl="4">
              <a:buNone/>
            </a:pPr>
            <a:r>
              <a:rPr lang="en-US" dirty="0" smtClean="0"/>
              <a:t>Freud, Einstein, </a:t>
            </a:r>
            <a:r>
              <a:rPr lang="en-US" dirty="0" err="1" smtClean="0"/>
              <a:t>Nietsche</a:t>
            </a:r>
            <a:endParaRPr lang="en-US" dirty="0" smtClean="0"/>
          </a:p>
          <a:p>
            <a:pPr lvl="4">
              <a:buNone/>
            </a:pPr>
            <a:r>
              <a:rPr lang="en-US" dirty="0" smtClean="0"/>
              <a:t>Stravinsky, Matisse, TS Eliot</a:t>
            </a:r>
          </a:p>
          <a:p>
            <a:pPr lvl="4">
              <a:buNone/>
            </a:pPr>
            <a:r>
              <a:rPr lang="en-US" dirty="0" smtClean="0"/>
              <a:t>Bohemianism – La Bohème, Moulin Rouge</a:t>
            </a:r>
          </a:p>
          <a:p>
            <a:pPr lvl="6">
              <a:buNone/>
            </a:pPr>
            <a:r>
              <a:rPr lang="en-US" dirty="0" smtClean="0"/>
              <a:t>De la </a:t>
            </a:r>
            <a:r>
              <a:rPr lang="en-US" dirty="0" err="1" smtClean="0"/>
              <a:t>Warr</a:t>
            </a:r>
            <a:r>
              <a:rPr lang="en-US" dirty="0" smtClean="0"/>
              <a:t> Pavilion, 1935</a:t>
            </a:r>
          </a:p>
          <a:p>
            <a:pPr lvl="6">
              <a:buNone/>
            </a:pPr>
            <a:r>
              <a:rPr lang="en-US" dirty="0" smtClean="0"/>
              <a:t>National Theatre, 1976</a:t>
            </a:r>
          </a:p>
          <a:p>
            <a:pPr lvl="6">
              <a:buNone/>
            </a:pPr>
            <a:r>
              <a:rPr lang="en-US" dirty="0" smtClean="0"/>
              <a:t>Royal </a:t>
            </a:r>
            <a:r>
              <a:rPr lang="en-US" dirty="0" smtClean="0"/>
              <a:t>Festival Hall, 1951</a:t>
            </a:r>
            <a:endParaRPr lang="en-US" dirty="0" smtClean="0"/>
          </a:p>
          <a:p>
            <a:pPr lvl="6">
              <a:buNone/>
            </a:pPr>
            <a:endParaRPr lang="en-US" dirty="0" smtClean="0"/>
          </a:p>
        </p:txBody>
      </p:sp>
      <p:pic>
        <p:nvPicPr>
          <p:cNvPr id="5" name="Picture 4"/>
          <p:cNvPicPr>
            <a:picLocks noChangeAspect="1"/>
          </p:cNvPicPr>
          <p:nvPr/>
        </p:nvPicPr>
        <p:blipFill>
          <a:blip r:embed="rId2"/>
          <a:stretch>
            <a:fillRect/>
          </a:stretch>
        </p:blipFill>
        <p:spPr>
          <a:xfrm>
            <a:off x="5105400" y="4800600"/>
            <a:ext cx="1930400" cy="1447800"/>
          </a:xfrm>
          <a:prstGeom prst="rect">
            <a:avLst/>
          </a:prstGeom>
        </p:spPr>
      </p:pic>
      <p:pic>
        <p:nvPicPr>
          <p:cNvPr id="7" name="Picture 6"/>
          <p:cNvPicPr>
            <a:picLocks noChangeAspect="1"/>
          </p:cNvPicPr>
          <p:nvPr/>
        </p:nvPicPr>
        <p:blipFill>
          <a:blip r:embed="rId3"/>
          <a:stretch>
            <a:fillRect/>
          </a:stretch>
        </p:blipFill>
        <p:spPr>
          <a:xfrm>
            <a:off x="3657600" y="4800600"/>
            <a:ext cx="1117600" cy="1462391"/>
          </a:xfrm>
          <a:prstGeom prst="rect">
            <a:avLst/>
          </a:prstGeom>
        </p:spPr>
      </p:pic>
      <p:pic>
        <p:nvPicPr>
          <p:cNvPr id="8" name="Picture 7"/>
          <p:cNvPicPr>
            <a:picLocks noChangeAspect="1"/>
          </p:cNvPicPr>
          <p:nvPr/>
        </p:nvPicPr>
        <p:blipFill>
          <a:blip r:embed="rId4"/>
          <a:stretch>
            <a:fillRect/>
          </a:stretch>
        </p:blipFill>
        <p:spPr>
          <a:xfrm>
            <a:off x="990600" y="4800600"/>
            <a:ext cx="2171700" cy="1447800"/>
          </a:xfrm>
          <a:prstGeom prst="rect">
            <a:avLst/>
          </a:prstGeom>
        </p:spPr>
      </p:pic>
      <p:pic>
        <p:nvPicPr>
          <p:cNvPr id="9" name="Picture 8"/>
          <p:cNvPicPr>
            <a:picLocks noChangeAspect="1"/>
          </p:cNvPicPr>
          <p:nvPr/>
        </p:nvPicPr>
        <p:blipFill>
          <a:blip r:embed="rId5"/>
          <a:stretch>
            <a:fillRect/>
          </a:stretch>
        </p:blipFill>
        <p:spPr>
          <a:xfrm>
            <a:off x="990600" y="3352800"/>
            <a:ext cx="1803400" cy="1206500"/>
          </a:xfrm>
          <a:prstGeom prst="rect">
            <a:avLst/>
          </a:prstGeom>
        </p:spPr>
      </p:pic>
      <p:pic>
        <p:nvPicPr>
          <p:cNvPr id="12" name="Picture 11"/>
          <p:cNvPicPr>
            <a:picLocks noChangeAspect="1"/>
          </p:cNvPicPr>
          <p:nvPr/>
        </p:nvPicPr>
        <p:blipFill>
          <a:blip r:embed="rId6"/>
          <a:stretch>
            <a:fillRect/>
          </a:stretch>
        </p:blipFill>
        <p:spPr>
          <a:xfrm>
            <a:off x="7467600" y="4800600"/>
            <a:ext cx="1072270" cy="142239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Frankfurt School (Neo-</a:t>
            </a:r>
            <a:r>
              <a:rPr lang="en-US" sz="3600" dirty="0" err="1" smtClean="0"/>
              <a:t>marxism</a:t>
            </a:r>
            <a:r>
              <a:rPr lang="en-US" sz="3600" dirty="0" smtClean="0"/>
              <a:t>)</a:t>
            </a:r>
            <a:endParaRPr lang="en-US" sz="3600" dirty="0"/>
          </a:p>
        </p:txBody>
      </p:sp>
      <p:sp>
        <p:nvSpPr>
          <p:cNvPr id="3" name="Content Placeholder 2"/>
          <p:cNvSpPr>
            <a:spLocks noGrp="1"/>
          </p:cNvSpPr>
          <p:nvPr>
            <p:ph idx="1"/>
          </p:nvPr>
        </p:nvSpPr>
        <p:spPr/>
        <p:txBody>
          <a:bodyPr/>
          <a:lstStyle/>
          <a:p>
            <a:r>
              <a:rPr lang="en-US" sz="2400" dirty="0" smtClean="0">
                <a:hlinkClick r:id="rId2" tooltip="Theodor Adorno"/>
              </a:rPr>
              <a:t>Horkheimer, Marcuse, Walter Benjamin, </a:t>
            </a:r>
          </a:p>
          <a:p>
            <a:r>
              <a:rPr lang="en-US" sz="2400" dirty="0" smtClean="0">
                <a:hlinkClick r:id="rId2" tooltip="Theodor Adorno"/>
              </a:rPr>
              <a:t>Theodor Adorno</a:t>
            </a:r>
            <a:r>
              <a:rPr lang="en-US" sz="2400" dirty="0" smtClean="0"/>
              <a:t>:</a:t>
            </a:r>
            <a:endParaRPr lang="en-US" sz="2400" dirty="0" smtClean="0"/>
          </a:p>
          <a:p>
            <a:pPr lvl="2"/>
            <a:r>
              <a:rPr lang="en-US" dirty="0" smtClean="0"/>
              <a:t>"Modernity is a qualitative, not a chronological, category. Just as it cannot be reduced to abstract form, with equal necessity it must turn its back on conventional surface coherence, the appearance of harmony, the order corroborated merely by replication</a:t>
            </a:r>
            <a:r>
              <a:rPr lang="en-US" dirty="0" smtClean="0"/>
              <a:t>.”</a:t>
            </a:r>
            <a:endParaRPr lang="en-US" baseline="30000" dirty="0" smtClean="0"/>
          </a:p>
          <a:p>
            <a:pPr lvl="7"/>
            <a:r>
              <a:rPr lang="en-US" sz="1200" dirty="0" smtClean="0">
                <a:hlinkClick r:id="rId3" tooltip="Theodor W. Adorno"/>
              </a:rPr>
              <a:t>Adorno, Theodor</a:t>
            </a:r>
            <a:r>
              <a:rPr lang="en-US" sz="1200" dirty="0" smtClean="0"/>
              <a:t>. </a:t>
            </a:r>
            <a:r>
              <a:rPr lang="en-US" sz="1200" i="1" dirty="0" smtClean="0">
                <a:hlinkClick r:id="rId4" tooltip="Minima Moralia"/>
              </a:rPr>
              <a:t>Minima Moralia</a:t>
            </a:r>
            <a:r>
              <a:rPr lang="en-US" sz="1200" dirty="0" smtClean="0"/>
              <a:t>. Verso 2005, </a:t>
            </a:r>
            <a:r>
              <a:rPr lang="en-US" sz="1200" dirty="0" err="1" smtClean="0"/>
              <a:t>p</a:t>
            </a:r>
            <a:r>
              <a:rPr lang="en-US" sz="1200" dirty="0" smtClean="0"/>
              <a:t>. 218.</a:t>
            </a:r>
            <a:r>
              <a:rPr lang="en-US" sz="1200" dirty="0" smtClean="0"/>
              <a:t> </a:t>
            </a:r>
          </a:p>
          <a:p>
            <a:pPr lvl="2"/>
            <a:r>
              <a:rPr lang="en-US" dirty="0" smtClean="0"/>
              <a:t>The Culture Industry: Enlightenment as Mass Deception</a:t>
            </a:r>
            <a:r>
              <a:rPr lang="en-US" dirty="0" smtClean="0"/>
              <a:t>, (1944)</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Walter Benjamin (1892 – 1940)</a:t>
            </a:r>
            <a:endParaRPr lang="en-US" sz="3600" dirty="0"/>
          </a:p>
        </p:txBody>
      </p:sp>
      <p:sp>
        <p:nvSpPr>
          <p:cNvPr id="3" name="Content Placeholder 2"/>
          <p:cNvSpPr>
            <a:spLocks noGrp="1"/>
          </p:cNvSpPr>
          <p:nvPr>
            <p:ph idx="1"/>
          </p:nvPr>
        </p:nvSpPr>
        <p:spPr>
          <a:xfrm>
            <a:off x="685800" y="1981200"/>
            <a:ext cx="5638800" cy="4114800"/>
          </a:xfrm>
        </p:spPr>
        <p:txBody>
          <a:bodyPr/>
          <a:lstStyle/>
          <a:p>
            <a:r>
              <a:rPr lang="en-US" dirty="0" smtClean="0"/>
              <a:t>On Brecht</a:t>
            </a:r>
          </a:p>
          <a:p>
            <a:r>
              <a:rPr lang="en-US" dirty="0" smtClean="0"/>
              <a:t>The Arcades Project</a:t>
            </a:r>
          </a:p>
          <a:p>
            <a:r>
              <a:rPr lang="en-US" dirty="0" smtClean="0"/>
              <a:t>The </a:t>
            </a:r>
            <a:r>
              <a:rPr lang="en-US" dirty="0" smtClean="0"/>
              <a:t>Work of Art in the Age of Mechanical Reproduction</a:t>
            </a:r>
          </a:p>
          <a:p>
            <a:endParaRPr lang="en-US" dirty="0"/>
          </a:p>
        </p:txBody>
      </p:sp>
      <p:pic>
        <p:nvPicPr>
          <p:cNvPr id="4" name="Picture 3"/>
          <p:cNvPicPr>
            <a:picLocks noChangeAspect="1"/>
          </p:cNvPicPr>
          <p:nvPr/>
        </p:nvPicPr>
        <p:blipFill>
          <a:blip r:embed="rId2"/>
          <a:stretch>
            <a:fillRect/>
          </a:stretch>
        </p:blipFill>
        <p:spPr>
          <a:xfrm>
            <a:off x="6434278" y="1981200"/>
            <a:ext cx="1876820" cy="28194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Marxism </a:t>
            </a:r>
            <a:r>
              <a:rPr lang="en-US" dirty="0" err="1" smtClean="0"/>
              <a:t>vs</a:t>
            </a:r>
            <a:r>
              <a:rPr lang="en-US" dirty="0" smtClean="0"/>
              <a:t> Liberalism</a:t>
            </a:r>
            <a:endParaRPr lang="en-US" dirty="0"/>
          </a:p>
        </p:txBody>
      </p:sp>
      <p:graphicFrame>
        <p:nvGraphicFramePr>
          <p:cNvPr id="4" name="Content Placeholder 3"/>
          <p:cNvGraphicFramePr>
            <a:graphicFrameLocks noGrp="1"/>
          </p:cNvGraphicFramePr>
          <p:nvPr>
            <p:ph idx="1"/>
          </p:nvPr>
        </p:nvGraphicFramePr>
        <p:xfrm>
          <a:off x="762000" y="2181464"/>
          <a:ext cx="7848600" cy="3228736"/>
        </p:xfrm>
        <a:graphic>
          <a:graphicData uri="http://schemas.openxmlformats.org/drawingml/2006/table">
            <a:tbl>
              <a:tblPr firstRow="1" bandRow="1">
                <a:tableStyleId>{5C22544A-7EE6-4342-B048-85BDC9FD1C3A}</a:tableStyleId>
              </a:tblPr>
              <a:tblGrid>
                <a:gridCol w="3924300"/>
                <a:gridCol w="3924300"/>
              </a:tblGrid>
              <a:tr h="433268">
                <a:tc>
                  <a:txBody>
                    <a:bodyPr/>
                    <a:lstStyle/>
                    <a:p>
                      <a:endParaRPr lang="en-US" dirty="0"/>
                    </a:p>
                  </a:txBody>
                  <a:tcPr/>
                </a:tc>
                <a:tc>
                  <a:txBody>
                    <a:bodyPr/>
                    <a:lstStyle/>
                    <a:p>
                      <a:endParaRPr lang="en-US" dirty="0"/>
                    </a:p>
                  </a:txBody>
                  <a:tcPr/>
                </a:tc>
              </a:tr>
              <a:tr h="74783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Concerned with power structures</a:t>
                      </a:r>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Concerned with freedoms</a:t>
                      </a:r>
                    </a:p>
                    <a:p>
                      <a:endParaRPr lang="en-US" dirty="0"/>
                    </a:p>
                  </a:txBody>
                  <a:tcPr/>
                </a:tc>
              </a:tr>
              <a:tr h="74783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Critical theory</a:t>
                      </a:r>
                    </a:p>
                    <a:p>
                      <a:endParaRPr lang="en-US" dirty="0"/>
                    </a:p>
                  </a:txBody>
                  <a:tcPr/>
                </a:tc>
                <a:tc>
                  <a:txBody>
                    <a:bodyPr/>
                    <a:lstStyle/>
                    <a:p>
                      <a:r>
                        <a:rPr lang="en-US" dirty="0" smtClean="0"/>
                        <a:t>Analysis</a:t>
                      </a:r>
                      <a:endParaRPr lang="en-US" dirty="0"/>
                    </a:p>
                  </a:txBody>
                  <a:tcPr/>
                </a:tc>
              </a:tr>
              <a:tr h="433268">
                <a:tc>
                  <a:txBody>
                    <a:bodyPr/>
                    <a:lstStyle/>
                    <a:p>
                      <a:r>
                        <a:rPr lang="en-US" dirty="0" smtClean="0"/>
                        <a:t>Dialectical process</a:t>
                      </a:r>
                      <a:endParaRPr lang="en-US" dirty="0"/>
                    </a:p>
                  </a:txBody>
                  <a:tcPr/>
                </a:tc>
                <a:tc>
                  <a:txBody>
                    <a:bodyPr/>
                    <a:lstStyle/>
                    <a:p>
                      <a:r>
                        <a:rPr lang="en-US" dirty="0" smtClean="0"/>
                        <a:t>Evolution</a:t>
                      </a:r>
                      <a:endParaRPr lang="en-US" dirty="0"/>
                    </a:p>
                  </a:txBody>
                  <a:tcPr/>
                </a:tc>
              </a:tr>
              <a:tr h="433268">
                <a:tc>
                  <a:txBody>
                    <a:bodyPr/>
                    <a:lstStyle/>
                    <a:p>
                      <a:r>
                        <a:rPr lang="en-US" dirty="0" smtClean="0"/>
                        <a:t>Society</a:t>
                      </a:r>
                      <a:endParaRPr lang="en-US" dirty="0"/>
                    </a:p>
                  </a:txBody>
                  <a:tcPr/>
                </a:tc>
                <a:tc>
                  <a:txBody>
                    <a:bodyPr/>
                    <a:lstStyle/>
                    <a:p>
                      <a:r>
                        <a:rPr lang="en-US" dirty="0" smtClean="0"/>
                        <a:t>Individual</a:t>
                      </a:r>
                      <a:endParaRPr lang="en-US" dirty="0"/>
                    </a:p>
                  </a:txBody>
                  <a:tcPr/>
                </a:tc>
              </a:tr>
              <a:tr h="433268">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Portfolio">
  <a:themeElements>
    <a:clrScheme name="Portfolio 1">
      <a:dk1>
        <a:srgbClr val="212164"/>
      </a:dk1>
      <a:lt1>
        <a:srgbClr val="E6DED3"/>
      </a:lt1>
      <a:dk2>
        <a:srgbClr val="5D2204"/>
      </a:dk2>
      <a:lt2>
        <a:srgbClr val="808080"/>
      </a:lt2>
      <a:accent1>
        <a:srgbClr val="D9B18D"/>
      </a:accent1>
      <a:accent2>
        <a:srgbClr val="697B99"/>
      </a:accent2>
      <a:accent3>
        <a:srgbClr val="F0ECE6"/>
      </a:accent3>
      <a:accent4>
        <a:srgbClr val="1B1B54"/>
      </a:accent4>
      <a:accent5>
        <a:srgbClr val="E9D5C5"/>
      </a:accent5>
      <a:accent6>
        <a:srgbClr val="5E6F8A"/>
      </a:accent6>
      <a:hlink>
        <a:srgbClr val="995421"/>
      </a:hlink>
      <a:folHlink>
        <a:srgbClr val="719F68"/>
      </a:folHlink>
    </a:clrScheme>
    <a:fontScheme name="Portfolio">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a:ln>
              <a:noFill/>
            </a:ln>
            <a:solidFill>
              <a:schemeClr val="tx1"/>
            </a:solidFill>
            <a:effectLst/>
            <a:latin typeface="Arial" charset="0"/>
          </a:defRPr>
        </a:defPPr>
      </a:lstStyle>
    </a:lnDef>
  </a:objectDefaults>
  <a:extraClrSchemeLst>
    <a:extraClrScheme>
      <a:clrScheme name="Portfolio 1">
        <a:dk1>
          <a:srgbClr val="212164"/>
        </a:dk1>
        <a:lt1>
          <a:srgbClr val="E6DED3"/>
        </a:lt1>
        <a:dk2>
          <a:srgbClr val="5D2204"/>
        </a:dk2>
        <a:lt2>
          <a:srgbClr val="808080"/>
        </a:lt2>
        <a:accent1>
          <a:srgbClr val="D9B18D"/>
        </a:accent1>
        <a:accent2>
          <a:srgbClr val="697B99"/>
        </a:accent2>
        <a:accent3>
          <a:srgbClr val="F0ECE6"/>
        </a:accent3>
        <a:accent4>
          <a:srgbClr val="1B1B54"/>
        </a:accent4>
        <a:accent5>
          <a:srgbClr val="E9D5C5"/>
        </a:accent5>
        <a:accent6>
          <a:srgbClr val="5E6F8A"/>
        </a:accent6>
        <a:hlink>
          <a:srgbClr val="995421"/>
        </a:hlink>
        <a:folHlink>
          <a:srgbClr val="719F6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2004:Templates:Presentations:Designs:Portfolio</Template>
  <TotalTime>1719</TotalTime>
  <Words>910</Words>
  <Application>Microsoft Macintosh PowerPoint</Application>
  <PresentationFormat>On-screen Show (4:3)</PresentationFormat>
  <Paragraphs>127</Paragraphs>
  <Slides>24</Slides>
  <Notes>12</Notes>
  <HiddenSlides>0</HiddenSlides>
  <MMClips>6</MMClips>
  <ScaleCrop>false</ScaleCrop>
  <HeadingPairs>
    <vt:vector size="4" baseType="variant">
      <vt:variant>
        <vt:lpstr>Design Template</vt:lpstr>
      </vt:variant>
      <vt:variant>
        <vt:i4>1</vt:i4>
      </vt:variant>
      <vt:variant>
        <vt:lpstr>Slide Titles</vt:lpstr>
      </vt:variant>
      <vt:variant>
        <vt:i4>24</vt:i4>
      </vt:variant>
    </vt:vector>
  </HeadingPairs>
  <TitlesOfParts>
    <vt:vector size="25" baseType="lpstr">
      <vt:lpstr>Portfolio</vt:lpstr>
      <vt:lpstr>Postmodern Culture </vt:lpstr>
      <vt:lpstr>Background</vt:lpstr>
      <vt:lpstr>Romanticism</vt:lpstr>
      <vt:lpstr>Romanticism</vt:lpstr>
      <vt:lpstr>Culture and Civilisation</vt:lpstr>
      <vt:lpstr>Modernism</vt:lpstr>
      <vt:lpstr>Frankfurt School (Neo-marxism)</vt:lpstr>
      <vt:lpstr>Walter Benjamin (1892 – 1940)</vt:lpstr>
      <vt:lpstr>Marxism vs Liberalism</vt:lpstr>
      <vt:lpstr>Cultural values in theatre?</vt:lpstr>
      <vt:lpstr>Cultural values in theatre?</vt:lpstr>
      <vt:lpstr>Structuralism: </vt:lpstr>
      <vt:lpstr>The postmodern condition?</vt:lpstr>
      <vt:lpstr>Postmodernism</vt:lpstr>
      <vt:lpstr>Postmodern timeline</vt:lpstr>
      <vt:lpstr>End of Grand Narratives</vt:lpstr>
      <vt:lpstr>Postmodernism</vt:lpstr>
      <vt:lpstr>The post-postmodern condition!</vt:lpstr>
      <vt:lpstr>Performance Theory</vt:lpstr>
      <vt:lpstr>Bourdieu on Levi-Strauss</vt:lpstr>
      <vt:lpstr>Questioning authority</vt:lpstr>
      <vt:lpstr>The new culturalism</vt:lpstr>
      <vt:lpstr>Booklist</vt:lpstr>
      <vt:lpstr>Further reading</vt:lpstr>
    </vt:vector>
  </TitlesOfParts>
  <Manager/>
  <Company>PCScience</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Cultural Theory</dc:title>
  <dc:subject/>
  <dc:creator>Bryant</dc:creator>
  <cp:keywords/>
  <dc:description/>
  <cp:lastModifiedBy>Any Authorised Employee</cp:lastModifiedBy>
  <cp:revision>26</cp:revision>
  <cp:lastPrinted>2002-10-06T21:47:45Z</cp:lastPrinted>
  <dcterms:created xsi:type="dcterms:W3CDTF">2010-01-17T16:00:35Z</dcterms:created>
  <dcterms:modified xsi:type="dcterms:W3CDTF">2010-01-17T19:53:27Z</dcterms:modified>
  <cp:category/>
</cp:coreProperties>
</file>